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8"/>
  </p:notesMasterIdLst>
  <p:handoutMasterIdLst>
    <p:handoutMasterId r:id="rId39"/>
  </p:handoutMasterIdLst>
  <p:sldIdLst>
    <p:sldId id="290" r:id="rId5"/>
    <p:sldId id="300" r:id="rId6"/>
    <p:sldId id="302" r:id="rId7"/>
    <p:sldId id="2145705820" r:id="rId8"/>
    <p:sldId id="2145705824" r:id="rId9"/>
    <p:sldId id="2145705845" r:id="rId10"/>
    <p:sldId id="2145705842" r:id="rId11"/>
    <p:sldId id="2145705819" r:id="rId12"/>
    <p:sldId id="2145705843" r:id="rId13"/>
    <p:sldId id="2145705821" r:id="rId14"/>
    <p:sldId id="2145705846" r:id="rId15"/>
    <p:sldId id="2145705822" r:id="rId16"/>
    <p:sldId id="2145705837" r:id="rId17"/>
    <p:sldId id="2145705825" r:id="rId18"/>
    <p:sldId id="2145705826" r:id="rId19"/>
    <p:sldId id="2145705833" r:id="rId20"/>
    <p:sldId id="2145705827" r:id="rId21"/>
    <p:sldId id="2145705828" r:id="rId22"/>
    <p:sldId id="2145705835" r:id="rId23"/>
    <p:sldId id="2145705836" r:id="rId24"/>
    <p:sldId id="2145705834" r:id="rId25"/>
    <p:sldId id="2145705840" r:id="rId26"/>
    <p:sldId id="2145705829" r:id="rId27"/>
    <p:sldId id="2145705841" r:id="rId28"/>
    <p:sldId id="305" r:id="rId29"/>
    <p:sldId id="2145705830" r:id="rId30"/>
    <p:sldId id="304" r:id="rId31"/>
    <p:sldId id="2145705831" r:id="rId32"/>
    <p:sldId id="306" r:id="rId33"/>
    <p:sldId id="2145705838" r:id="rId34"/>
    <p:sldId id="2145705844" r:id="rId35"/>
    <p:sldId id="2145705839" r:id="rId36"/>
    <p:sldId id="2145705818" r:id="rId37"/>
  </p:sldIdLst>
  <p:sldSz cx="12192000" cy="6858000"/>
  <p:notesSz cx="6858000" cy="2057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holdsfortegnelse" id="{56A1F33D-6A06-6A42-BB65-0E2B09D3FF5C}">
          <p14:sldIdLst>
            <p14:sldId id="290"/>
            <p14:sldId id="300"/>
            <p14:sldId id="302"/>
            <p14:sldId id="2145705820"/>
            <p14:sldId id="2145705824"/>
            <p14:sldId id="2145705845"/>
            <p14:sldId id="2145705842"/>
            <p14:sldId id="2145705819"/>
            <p14:sldId id="2145705843"/>
            <p14:sldId id="2145705821"/>
            <p14:sldId id="2145705846"/>
            <p14:sldId id="2145705822"/>
            <p14:sldId id="2145705837"/>
            <p14:sldId id="2145705825"/>
            <p14:sldId id="2145705826"/>
            <p14:sldId id="2145705833"/>
            <p14:sldId id="2145705827"/>
            <p14:sldId id="2145705828"/>
            <p14:sldId id="2145705835"/>
            <p14:sldId id="2145705836"/>
            <p14:sldId id="2145705834"/>
            <p14:sldId id="2145705840"/>
            <p14:sldId id="2145705829"/>
            <p14:sldId id="2145705841"/>
            <p14:sldId id="305"/>
            <p14:sldId id="2145705830"/>
            <p14:sldId id="304"/>
            <p14:sldId id="2145705831"/>
            <p14:sldId id="306"/>
            <p14:sldId id="2145705838"/>
            <p14:sldId id="2145705844"/>
            <p14:sldId id="2145705839"/>
            <p14:sldId id="21457058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orient="horz" pos="1480" userDrawn="1">
          <p15:clr>
            <a:srgbClr val="A4A3A4"/>
          </p15:clr>
        </p15:guide>
        <p15:guide id="3" orient="horz" pos="2840" userDrawn="1">
          <p15:clr>
            <a:srgbClr val="A4A3A4"/>
          </p15:clr>
        </p15:guide>
        <p15:guide id="4" orient="horz" pos="295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2615" userDrawn="1">
          <p15:clr>
            <a:srgbClr val="A4A3A4"/>
          </p15:clr>
        </p15:guide>
        <p15:guide id="7" pos="2525" userDrawn="1">
          <p15:clr>
            <a:srgbClr val="A4A3A4"/>
          </p15:clr>
        </p15:guide>
        <p15:guide id="8" pos="5065" userDrawn="1">
          <p15:clr>
            <a:srgbClr val="A4A3A4"/>
          </p15:clr>
        </p15:guide>
        <p15:guide id="9" pos="51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C57609-35A8-E5CF-B372-3791B0669A20}" name="FINSETH Ingrid Holm" initials="FH" userId="S::ingrid-holm.finseth@soprasteria.com::2ab2440f-0fda-4ae6-b420-cdccf84ff5c6" providerId="AD"/>
  <p188:author id="{6E03BF8E-649E-33B2-5C64-B9F224F84BE8}" name="STRAND Megan" initials="SM" userId="S::megan.strand@soprasteria.com::02d4d536-07e6-4260-b38b-3b71182ce823" providerId="AD"/>
  <p188:author id="{949A8E91-CEDB-D8CE-7A3B-CE05E81ECBCF}" name="TRAN Anna" initials="TA" userId="S::anna.tran@soprasteria.com::26b38359-42a0-40fd-ac7a-30c18752bf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ABD0"/>
    <a:srgbClr val="E8660A"/>
    <a:srgbClr val="FF3A20"/>
    <a:srgbClr val="007AC2"/>
    <a:srgbClr val="95C11F"/>
    <a:srgbClr val="00A188"/>
    <a:srgbClr val="CD0B31"/>
    <a:srgbClr val="EF7D00"/>
    <a:srgbClr val="3F7E43"/>
    <a:srgbClr val="A21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870AF-0E41-4BF2-9C34-FB86F321889E}" v="1378" dt="2023-02-07T14:17:43.1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852" y="84"/>
      </p:cViewPr>
      <p:guideLst>
        <p:guide orient="horz" pos="1412"/>
        <p:guide orient="horz" pos="1480"/>
        <p:guide orient="horz" pos="2840"/>
        <p:guide orient="horz" pos="2954"/>
        <p:guide orient="horz" pos="4269"/>
        <p:guide pos="2615"/>
        <p:guide pos="2525"/>
        <p:guide pos="5065"/>
        <p:guide pos="513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08/02/2023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08/02/2023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0900"/>
            <a:ext cx="4083050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4411" y="3275201"/>
            <a:ext cx="7955279" cy="26797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04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16B42D-089B-4927-8818-61F3C51C1F99}" type="slidenum">
              <a:rPr lang="nb-NO" smtClean="0"/>
              <a:t>33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39854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2358161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8018"/>
            <a:ext cx="11493284" cy="556391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B2A6-1E2B-4B3B-AA5D-56BB2A0899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FFD78F-3CC7-6E41-B0B4-359C3FDFBCB1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2A189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45F250A-3DDA-4643-906D-DACD57A754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6E543D07-988E-4A71-AF18-0CBC792DCB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ED4BBA5-A619-4C05-A053-25AFDF196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4836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81C7EF-6161-2642-B223-5DDF6F7C14AD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8C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C4A6542-D82D-43FE-B730-A569349EB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339CC4FF-640D-4748-A8BC-0B73C3BAA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E7C281-B86E-4C39-B82C-E4B993F86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832219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35D6C-B172-324B-A093-47714ED4F479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07BC2"/>
              </a:gs>
              <a:gs pos="99000">
                <a:srgbClr val="30AC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971D943-B134-4318-8C0F-D5D21E39A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2B6419D0-81F5-4D3C-8F23-E6DEA26AFB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F50CB5C-6110-448D-869F-23DC97C12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92436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colorful, young, street&#10;&#10;Description automatically generated">
            <a:extLst>
              <a:ext uri="{FF2B5EF4-FFF2-40B4-BE49-F238E27FC236}">
                <a16:creationId xmlns:a16="http://schemas.microsoft.com/office/drawing/2014/main" id="{C6D57987-DB19-9546-B209-98C26CCD1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94800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02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t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84E06-7CC7-F897-5688-1308C8547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 t="27261" r="7" b="4361"/>
          <a:stretch/>
        </p:blipFill>
        <p:spPr>
          <a:xfrm>
            <a:off x="0" y="0"/>
            <a:ext cx="11493284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rgbClr val="1D1D1B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rgbClr val="1D1D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1D1D1B"/>
                </a:solidFill>
                <a:latin typeface="+mn-lt"/>
              </a:defRPr>
            </a:lvl1pPr>
          </a:lstStyle>
          <a:p>
            <a:pPr lvl="0"/>
            <a:r>
              <a:rPr lang="nb-NO" noProof="0" err="1"/>
              <a:t>xx.xx.xxxx</a:t>
            </a:r>
            <a:endParaRPr lang="nb-NO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0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al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6CD13D-A7D3-8943-8561-B8AF0AC81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160" y="-10160"/>
            <a:ext cx="11493283" cy="5555892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39D86390-607A-4364-A878-710892DFF9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42E55AC-2CA6-478C-BDD7-82B7C221D6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992C8B-9849-4870-BF02-0B43D60FFA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DFC3A-91F7-7040-8E65-409743CA06DC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d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A924E-BEC1-FD4A-B452-3A51C7987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93284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197EC8D9-95B2-7549-B86E-2AD4A229809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63000">
                <a:srgbClr val="5C5C5C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0874E-2CF2-B147-B174-136FD98ED3E0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BE649CA2-69A8-534B-B749-8A76FF40FC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E5234F0-8CF2-4689-90B9-6B8A6F8DB1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BE3D409-AEAC-41DA-90A1-82D79228D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755598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>
            <a:extLst>
              <a:ext uri="{FF2B5EF4-FFF2-40B4-BE49-F238E27FC236}">
                <a16:creationId xmlns:a16="http://schemas.microsoft.com/office/drawing/2014/main" id="{9DA31B0D-85FC-8050-A11D-33561458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01"/>
          <a:stretch/>
        </p:blipFill>
        <p:spPr>
          <a:xfrm>
            <a:off x="1" y="0"/>
            <a:ext cx="11485790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BC12D68-5729-E44D-9CD3-14320265FC4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75000">
                <a:srgbClr val="5C5C5C">
                  <a:alpha val="20000"/>
                </a:srgbClr>
              </a:gs>
              <a:gs pos="40000">
                <a:schemeClr val="tx1">
                  <a:lumMod val="50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50ACA70-FC69-A047-ACF3-2F1412854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8BC3D078-F972-49F3-83E1-4B5E679462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3C490BB-E324-477E-A697-1E43951C0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8465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15853"/>
            <a:ext cx="5372100" cy="5433197"/>
          </a:xfrm>
          <a:gradFill flip="none" rotWithShape="1">
            <a:gsLst>
              <a:gs pos="90000">
                <a:srgbClr val="5C5C5C">
                  <a:alpha val="17000"/>
                </a:srgbClr>
              </a:gs>
              <a:gs pos="36000">
                <a:schemeClr val="tx1">
                  <a:lumMod val="75000"/>
                  <a:alpha val="44000"/>
                </a:schemeClr>
              </a:gs>
              <a:gs pos="100000">
                <a:schemeClr val="accent1">
                  <a:lumMod val="30000"/>
                  <a:lumOff val="70000"/>
                  <a:alpha val="1100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cxnSp>
        <p:nvCxnSpPr>
          <p:cNvPr id="18" name="Connecteur droit 17"/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  <p:cxnSp>
        <p:nvCxnSpPr>
          <p:cNvPr id="17" name="Connecteur droit 15">
            <a:extLst>
              <a:ext uri="{FF2B5EF4-FFF2-40B4-BE49-F238E27FC236}">
                <a16:creationId xmlns:a16="http://schemas.microsoft.com/office/drawing/2014/main" id="{AEF24AFE-FBAB-41D2-A417-422A4E08E341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0534C-88A8-4062-B974-97E137154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9" name="ZoneTexte 8">
            <a:extLst>
              <a:ext uri="{FF2B5EF4-FFF2-40B4-BE49-F238E27FC236}">
                <a16:creationId xmlns:a16="http://schemas.microsoft.com/office/drawing/2014/main" id="{726D5BFD-9D2E-4387-BD1C-795EEF81619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3EB1F4-7F19-42AA-A59B-9FD433795D43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35202595-7704-435E-A83A-BB1204CB3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43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DE50DC-B6F4-48C3-948E-6F3C6C28E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43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24551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56679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363686"/>
            <a:ext cx="12191998" cy="2741913"/>
          </a:xfrm>
          <a:gradFill>
            <a:gsLst>
              <a:gs pos="36000">
                <a:srgbClr val="252525">
                  <a:alpha val="31000"/>
                </a:srgbClr>
              </a:gs>
              <a:gs pos="100000">
                <a:schemeClr val="tx1">
                  <a:lumMod val="50000"/>
                  <a:alpha val="40000"/>
                </a:schemeClr>
              </a:gs>
              <a:gs pos="0">
                <a:schemeClr val="tx1">
                  <a:lumMod val="50000"/>
                  <a:alpha val="0"/>
                </a:schemeClr>
              </a:gs>
            </a:gsLst>
            <a:lin ang="5400000" scaled="1"/>
          </a:gradFill>
          <a:ln w="3175">
            <a:noFill/>
          </a:ln>
        </p:spPr>
        <p:txBody>
          <a:bodyPr lIns="720000" tIns="864000" rIns="0" bIns="1332000" anchor="b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Sett inn tittel på presentasjon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AC1A6883-4C96-4433-97A7-0D5DD380454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F060F-8B3D-4E82-9076-E72DDF1B7E3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63A181-2FD9-4F9B-9D94-41743E35A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5382832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67770CD-D7F0-4DAD-B500-7CE55BDF1C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5055201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767CF56A-4BA7-4B67-8FB5-0D941D4B8A9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9">
            <a:extLst>
              <a:ext uri="{FF2B5EF4-FFF2-40B4-BE49-F238E27FC236}">
                <a16:creationId xmlns:a16="http://schemas.microsoft.com/office/drawing/2014/main" id="{A78761EC-C067-4D3C-84DB-817AB0248037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2496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502" y="1523766"/>
            <a:ext cx="10753200" cy="609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02" y="2180165"/>
            <a:ext cx="10753200" cy="61152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502" y="2824820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502" y="3469952"/>
            <a:ext cx="10753200" cy="61199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502" y="4115083"/>
            <a:ext cx="10753200" cy="61723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502" y="4751804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B74B9A2-3062-0748-98B2-0510B1EDFC95}"/>
              </a:ext>
            </a:extLst>
          </p:cNvPr>
          <p:cNvSpPr/>
          <p:nvPr userDrawn="1"/>
        </p:nvSpPr>
        <p:spPr>
          <a:xfrm>
            <a:off x="-8890" y="0"/>
            <a:ext cx="5721588" cy="6105586"/>
          </a:xfrm>
          <a:prstGeom prst="rect">
            <a:avLst/>
          </a:prstGeo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D0F66AD-774F-4391-8C02-EF5505897E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2192000" cy="6105596"/>
          </a:xfr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0"/>
          </a:gra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74907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425E13D3-6E30-4B29-B200-2DBCEE20DC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722" y="1523766"/>
            <a:ext cx="4995120" cy="60961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5A927644-E382-4E89-8788-947F9A4918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22" y="2180165"/>
            <a:ext cx="4995120" cy="611523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395D4048-0A21-4B41-8A37-EA4AD38923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722" y="2824820"/>
            <a:ext cx="4995120" cy="612000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C23E40EA-55AC-461C-92C9-CAB8E47C91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2" y="3469952"/>
            <a:ext cx="4995120" cy="61199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5E1A1B9-B35C-473C-98B3-F8E9685480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22" y="4115083"/>
            <a:ext cx="4995120" cy="61723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84B1BC-0825-4C14-94DB-64EFD8F536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0" y="0"/>
            <a:ext cx="12192000" cy="1476986"/>
          </a:xfrm>
          <a:gradFill flip="none" rotWithShape="1">
            <a:gsLst>
              <a:gs pos="89000">
                <a:schemeClr val="tx1">
                  <a:lumMod val="50000"/>
                  <a:alpha val="6000"/>
                </a:schemeClr>
              </a:gs>
              <a:gs pos="4000">
                <a:schemeClr val="tx1">
                  <a:lumMod val="50000"/>
                  <a:alpha val="31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1"/>
            <a:tileRect/>
          </a:gradFill>
        </p:spPr>
        <p:txBody>
          <a:bodyPr lIns="1404000" tIns="73800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8C2E0A80-AF03-479D-8353-D8C4DD9AD6E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5CF9D8F9-48B8-40F1-9EE9-E7357FCB114E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429494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EAB8EB-B209-4FA7-8450-E4FE2B9036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EF1F1A8F-5886-40E2-BAF3-7415B3B5C3F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0E9E3B-3623-4E38-84FB-233B291CDF35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EFE961A1-22B8-4E64-858D-60386914E5ED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9">
            <a:extLst>
              <a:ext uri="{FF2B5EF4-FFF2-40B4-BE49-F238E27FC236}">
                <a16:creationId xmlns:a16="http://schemas.microsoft.com/office/drawing/2014/main" id="{7CE87996-07CF-4F93-AF67-0805204320F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le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6CA68C-8A7C-4C39-962A-2017D8F347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1"/>
            <a:ext cx="10749412" cy="4078404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541338" indent="-27622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nb-NO" noProof="0"/>
              <a:t>Tekst – Tahoma 20pt</a:t>
            </a:r>
          </a:p>
        </p:txBody>
      </p:sp>
    </p:spTree>
    <p:extLst>
      <p:ext uri="{BB962C8B-B14F-4D97-AF65-F5344CB8AC3E}">
        <p14:creationId xmlns:p14="http://schemas.microsoft.com/office/powerpoint/2010/main" val="1885239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CD0C3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9C6A43-9882-44C2-9457-A2617A413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6" name="Connecteur droit 13">
            <a:extLst>
              <a:ext uri="{FF2B5EF4-FFF2-40B4-BE49-F238E27FC236}">
                <a16:creationId xmlns:a16="http://schemas.microsoft.com/office/drawing/2014/main" id="{156CB738-4016-4654-8FC6-3D9653A3361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4">
            <a:extLst>
              <a:ext uri="{FF2B5EF4-FFF2-40B4-BE49-F238E27FC236}">
                <a16:creationId xmlns:a16="http://schemas.microsoft.com/office/drawing/2014/main" id="{BC841E41-B260-4AD9-A20A-BA7314B6E808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A1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A188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ED532FE-CE64-4E37-9E0C-398EB43B3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0CEB51FB-527E-4C06-BC31-C335491E7E24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94DFCB5B-C30B-4802-8F4E-A4B742BEDC3E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8D1D8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8D1D8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693DB9-AE91-499C-8FDF-767A3AF44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FAE1DBC9-0D0D-4153-8691-C6058F291D79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AD375C31-2EEB-475A-B017-05789C50ED1D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7AC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10C1A2-8C49-452B-AFB5-6380B35F6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6CE8F2D8-97B4-470A-A395-FBEF3309BBA6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F2DA0067-76E2-4030-AC87-45E435BA9A90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D6A663-941F-487A-A112-82ED950A6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10" name="Connecteur droit 13">
            <a:extLst>
              <a:ext uri="{FF2B5EF4-FFF2-40B4-BE49-F238E27FC236}">
                <a16:creationId xmlns:a16="http://schemas.microsoft.com/office/drawing/2014/main" id="{E338985B-7FA2-4B70-8AE1-C80DE9ABCBF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873461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4">
            <a:extLst>
              <a:ext uri="{FF2B5EF4-FFF2-40B4-BE49-F238E27FC236}">
                <a16:creationId xmlns:a16="http://schemas.microsoft.com/office/drawing/2014/main" id="{C826941C-98E4-4E14-85CE-BEB686DCBBBD}"/>
              </a:ext>
            </a:extLst>
          </p:cNvPr>
          <p:cNvSpPr txBox="1"/>
          <p:nvPr userDrawn="1"/>
        </p:nvSpPr>
        <p:spPr>
          <a:xfrm>
            <a:off x="12526894" y="827670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44F01AC1-B51C-4FA5-832F-0C2E3CF33A4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3DCD7981-3A20-4AD2-A780-5F210A29ACC8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8CD9CB-64AE-4142-B9D0-A0B3F0E38A8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F0FA2-A62C-4000-AC8B-58F406A03B2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C8FDB5-0EFF-475D-BD37-7B05D1D32C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18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566672-3E66-46F9-901C-90BDEABCD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486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2278592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3D32EC-BF96-45E5-A2F1-339C9FD08196}"/>
              </a:ext>
            </a:extLst>
          </p:cNvPr>
          <p:cNvSpPr/>
          <p:nvPr userDrawn="1"/>
        </p:nvSpPr>
        <p:spPr>
          <a:xfrm rot="16200000">
            <a:off x="2658679" y="-2666174"/>
            <a:ext cx="6867146" cy="12199494"/>
          </a:xfrm>
          <a:prstGeom prst="rect">
            <a:avLst/>
          </a:prstGeom>
          <a:gradFill>
            <a:gsLst>
              <a:gs pos="50000">
                <a:srgbClr val="D5121E"/>
              </a:gs>
              <a:gs pos="100000">
                <a:srgbClr val="EF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5A672-27AE-5741-885A-E2AE8FCC1E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108000" tIns="0" rIns="10800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4D9A0-763E-B540-959D-A7DBA20C9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35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C2CFAF-3615-4B93-88C1-4E07067D919B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A188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1DC36-E3F1-4A44-861F-6B66A9C6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6395CA-435A-4AB1-897D-E2D577EB5B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426743677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CCD89C-F78D-8847-AE62-0D0BDB42007D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8D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5C668-50ED-4548-AB7C-2DBE31F55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F61F8C-DBFC-47D1-9863-75A257CB3E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58789509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465584-E18E-4F45-8798-1F711D399DD9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7AC2"/>
              </a:gs>
              <a:gs pos="100000">
                <a:srgbClr val="32ABD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FF3D7-C690-ED43-A7D5-AD9AB2786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1240AC-75AC-4288-951E-987B81E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2297005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bilde sett i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2"/>
            <a:ext cx="12191999" cy="685800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41E80-6F32-49C2-B007-50C27C0C2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B16C72-3BE5-418A-9062-3FA3E6755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1412622"/>
          </a:xfrm>
          <a:prstGeom prst="rect">
            <a:avLst/>
          </a:prstGeom>
        </p:spPr>
        <p:txBody>
          <a:bodyPr wrap="square" lIns="0" tIns="576000" rIns="0" bIns="0" anchor="t">
            <a:sp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1CA96853-84A2-45AE-9389-966EA584A193}"/>
              </a:ext>
            </a:extLst>
          </p:cNvPr>
          <p:cNvSpPr txBox="1"/>
          <p:nvPr userDrawn="1"/>
        </p:nvSpPr>
        <p:spPr>
          <a:xfrm>
            <a:off x="12526894" y="744262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Place a black square shape with transparency of e.g. 70% on top of the photo to make text easier to read.</a:t>
            </a:r>
          </a:p>
        </p:txBody>
      </p:sp>
      <p:cxnSp>
        <p:nvCxnSpPr>
          <p:cNvPr id="8" name="Connecteur droit 17">
            <a:extLst>
              <a:ext uri="{FF2B5EF4-FFF2-40B4-BE49-F238E27FC236}">
                <a16:creationId xmlns:a16="http://schemas.microsoft.com/office/drawing/2014/main" id="{6EF34FE1-7570-4E04-B426-EDA0DD7D6EA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138043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9">
            <a:extLst>
              <a:ext uri="{FF2B5EF4-FFF2-40B4-BE49-F238E27FC236}">
                <a16:creationId xmlns:a16="http://schemas.microsoft.com/office/drawing/2014/main" id="{B6E1F55D-C222-43C8-B8D9-379A306E8AA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d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EF854658-8F54-49B4-B9CE-8D1C5128E9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4578" y="-1"/>
            <a:ext cx="5627422" cy="6105599"/>
          </a:xfrm>
          <a:gradFill flip="none" rotWithShape="1">
            <a:gsLst>
              <a:gs pos="0">
                <a:schemeClr val="tx1">
                  <a:lumMod val="50000"/>
                  <a:alpha val="0"/>
                </a:schemeClr>
              </a:gs>
              <a:gs pos="23000">
                <a:srgbClr val="252525">
                  <a:alpha val="22000"/>
                </a:srgbClr>
              </a:gs>
              <a:gs pos="100000">
                <a:schemeClr val="tx1">
                  <a:lumMod val="50000"/>
                  <a:alpha val="34000"/>
                </a:schemeClr>
              </a:gs>
            </a:gsLst>
            <a:lin ang="0" scaled="1"/>
            <a:tileRect/>
          </a:gradFill>
          <a:ln w="3175">
            <a:noFill/>
          </a:ln>
        </p:spPr>
        <p:txBody>
          <a:bodyPr lIns="864000" tIns="1188000" rIns="648000" bIns="0"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Tekst – Tahoma 28pt</a:t>
            </a:r>
          </a:p>
        </p:txBody>
      </p:sp>
      <p:cxnSp>
        <p:nvCxnSpPr>
          <p:cNvPr id="6" name="Connecteur droit 17">
            <a:extLst>
              <a:ext uri="{FF2B5EF4-FFF2-40B4-BE49-F238E27FC236}">
                <a16:creationId xmlns:a16="http://schemas.microsoft.com/office/drawing/2014/main" id="{41D25ED0-803F-47E1-9A70-0C6AC10A9C2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9">
            <a:extLst>
              <a:ext uri="{FF2B5EF4-FFF2-40B4-BE49-F238E27FC236}">
                <a16:creationId xmlns:a16="http://schemas.microsoft.com/office/drawing/2014/main" id="{AA474C42-CC2D-4029-8B79-E99B1C359EF6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D51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E9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8D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diagrammer</a:t>
            </a:r>
          </a:p>
        </p:txBody>
      </p:sp>
      <p:cxnSp>
        <p:nvCxnSpPr>
          <p:cNvPr id="28" name="Connecteur droit 27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ikonene for å lage et diagram.</a:t>
            </a:r>
          </a:p>
        </p:txBody>
      </p:sp>
      <p:sp>
        <p:nvSpPr>
          <p:cNvPr id="27" name="Espace réservé du graphique 2">
            <a:extLst>
              <a:ext uri="{FF2B5EF4-FFF2-40B4-BE49-F238E27FC236}">
                <a16:creationId xmlns:a16="http://schemas.microsoft.com/office/drawing/2014/main" id="{8B9F7F5F-BDEC-C146-8756-2D043461223D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34745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Espace réservé du graphique 2">
            <a:extLst>
              <a:ext uri="{FF2B5EF4-FFF2-40B4-BE49-F238E27FC236}">
                <a16:creationId xmlns:a16="http://schemas.microsoft.com/office/drawing/2014/main" id="{31E04F0A-8752-F54C-B3B5-498806AEB2A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9749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itre 1">
            <a:extLst>
              <a:ext uri="{FF2B5EF4-FFF2-40B4-BE49-F238E27FC236}">
                <a16:creationId xmlns:a16="http://schemas.microsoft.com/office/drawing/2014/main" id="{BA2DB47F-69AC-4AA6-B56A-970E50203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5488" y="1772921"/>
            <a:ext cx="10741025" cy="411416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555101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tabell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095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306530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15" name="Connecteur droit 14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ikonet for å legge til en tabell.</a:t>
            </a: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61462B12-59CA-4EA6-988A-7399D0A34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1CD2256F-5DBA-45F8-B100-62F2345ED5C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149628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0C88D661-E981-4AB9-B8F0-1B6DCB72B9A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33763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5BEC390-94BA-4733-BFCE-1725AF927AE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18610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8E432C7-7D01-4A34-96C3-628D82F7A2E5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902896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0" name="Plassholder for tekst 3">
            <a:extLst>
              <a:ext uri="{FF2B5EF4-FFF2-40B4-BE49-F238E27FC236}">
                <a16:creationId xmlns:a16="http://schemas.microsoft.com/office/drawing/2014/main" id="{F7DA5DE4-EA5D-4987-B8A8-05277EBFC1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9964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30BA9B33-E8D0-46C1-A557-243920348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964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2" name="Plassholder for tekst 3">
            <a:extLst>
              <a:ext uri="{FF2B5EF4-FFF2-40B4-BE49-F238E27FC236}">
                <a16:creationId xmlns:a16="http://schemas.microsoft.com/office/drawing/2014/main" id="{03DBFC53-54D5-4D65-9A57-BC3780718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099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3" name="Plassholder for tekst 3">
            <a:extLst>
              <a:ext uri="{FF2B5EF4-FFF2-40B4-BE49-F238E27FC236}">
                <a16:creationId xmlns:a16="http://schemas.microsoft.com/office/drawing/2014/main" id="{DBB7A844-9B15-4708-87C2-C5465E9DF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099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4A5EF7C-3E12-42F5-9B55-8022DC21B0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18946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5" name="Plassholder for tekst 3">
            <a:extLst>
              <a:ext uri="{FF2B5EF4-FFF2-40B4-BE49-F238E27FC236}">
                <a16:creationId xmlns:a16="http://schemas.microsoft.com/office/drawing/2014/main" id="{237C0EC9-7EB7-46D6-88F1-E421832434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18946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6" name="Plassholder for tekst 3">
            <a:extLst>
              <a:ext uri="{FF2B5EF4-FFF2-40B4-BE49-F238E27FC236}">
                <a16:creationId xmlns:a16="http://schemas.microsoft.com/office/drawing/2014/main" id="{AE0F0DFB-D124-48D0-B0D2-B61224F6CC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03232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837DEB63-DABC-4C79-BA78-ECCEA7949C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03232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8BB26255-54F7-494A-B629-5E70BCF4DD9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36468-952C-4247-9369-D2A5D64C4127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21" name="Connecteur droit 17">
            <a:extLst>
              <a:ext uri="{FF2B5EF4-FFF2-40B4-BE49-F238E27FC236}">
                <a16:creationId xmlns:a16="http://schemas.microsoft.com/office/drawing/2014/main" id="{3C0DC1B7-5ABB-4F49-927E-1CCA2707844A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19">
            <a:extLst>
              <a:ext uri="{FF2B5EF4-FFF2-40B4-BE49-F238E27FC236}">
                <a16:creationId xmlns:a16="http://schemas.microsoft.com/office/drawing/2014/main" id="{A8F7436C-0832-417C-ABED-BD689A177615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E7DE8BFA-8798-470C-8DCC-72B897CE001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0241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9316B82F-D349-4D62-ACB3-CEB79EF837C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907454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E1BFCDF-6F77-4EEE-BC58-129807E86CF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3022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B263508-B818-4D3F-A769-9443ED68543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5257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2EEFBED0-13AE-49CD-97E3-67A9BB0A1A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05080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CBBFDE64-C3C0-4A8B-ACF3-F681877BBE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777620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899E672-6179-4580-BB41-40E5E0C6BAD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20241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8B602FB1-3B88-4FBC-8776-70B1AD6C70B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907454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408CEFCE-B6FE-4E24-A481-E74098921C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63022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7169A979-0BFF-4E98-AD5D-1E16B41BF48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35257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A35C6582-F39A-4B73-81A7-121A1FB45F2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05080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A445CDC2-DF9A-47D6-A238-5F9DA2DABFA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77620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8" name="Plassholder for tekst 3">
            <a:extLst>
              <a:ext uri="{FF2B5EF4-FFF2-40B4-BE49-F238E27FC236}">
                <a16:creationId xmlns:a16="http://schemas.microsoft.com/office/drawing/2014/main" id="{DCFC3087-F475-4D08-B2ED-8827A4F7B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41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9" name="Plassholder for tekst 3">
            <a:extLst>
              <a:ext uri="{FF2B5EF4-FFF2-40B4-BE49-F238E27FC236}">
                <a16:creationId xmlns:a16="http://schemas.microsoft.com/office/drawing/2014/main" id="{643241A6-0350-4219-9985-41FC3CA1CA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41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C1503E89-2BBB-433A-98E9-B0E663EF6D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454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1" name="Plassholder for tekst 3">
            <a:extLst>
              <a:ext uri="{FF2B5EF4-FFF2-40B4-BE49-F238E27FC236}">
                <a16:creationId xmlns:a16="http://schemas.microsoft.com/office/drawing/2014/main" id="{0F6D21BC-6196-4114-A756-2D202A53DA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07454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D2ACCDC7-8E15-4003-A62A-676742715C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22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E9D0396A-C48A-46EB-865D-FFB53750AB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22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241C1CE6-77EF-468B-9272-B7785C1FC5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257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5" name="Plassholder for tekst 3">
            <a:extLst>
              <a:ext uri="{FF2B5EF4-FFF2-40B4-BE49-F238E27FC236}">
                <a16:creationId xmlns:a16="http://schemas.microsoft.com/office/drawing/2014/main" id="{CB33BEAB-AF53-4142-BEF8-53385DC118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257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6" name="Plassholder for tekst 3">
            <a:extLst>
              <a:ext uri="{FF2B5EF4-FFF2-40B4-BE49-F238E27FC236}">
                <a16:creationId xmlns:a16="http://schemas.microsoft.com/office/drawing/2014/main" id="{4A83D61C-8C41-47D8-BF0E-11EACB666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5080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7" name="Plassholder for tekst 3">
            <a:extLst>
              <a:ext uri="{FF2B5EF4-FFF2-40B4-BE49-F238E27FC236}">
                <a16:creationId xmlns:a16="http://schemas.microsoft.com/office/drawing/2014/main" id="{512AE17A-10D8-4E18-8092-FF50121AF4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080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58" name="Plassholder for tekst 3">
            <a:extLst>
              <a:ext uri="{FF2B5EF4-FFF2-40B4-BE49-F238E27FC236}">
                <a16:creationId xmlns:a16="http://schemas.microsoft.com/office/drawing/2014/main" id="{1E742B94-7F5F-4C18-86E9-A3D80F40A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77620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A12DFE-F6CC-4CA7-988E-10D39B807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77620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0" name="Plassholder for tekst 3">
            <a:extLst>
              <a:ext uri="{FF2B5EF4-FFF2-40B4-BE49-F238E27FC236}">
                <a16:creationId xmlns:a16="http://schemas.microsoft.com/office/drawing/2014/main" id="{E9FD6E88-5F11-4000-BBED-F0AD99CD7F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0241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6D6B63B9-CD51-4722-B671-88F97C20F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0241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2" name="Plassholder for tekst 3">
            <a:extLst>
              <a:ext uri="{FF2B5EF4-FFF2-40B4-BE49-F238E27FC236}">
                <a16:creationId xmlns:a16="http://schemas.microsoft.com/office/drawing/2014/main" id="{16A082C5-AE9C-4DC2-9611-C0FD9F4A0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07454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AF338977-3CA1-4817-B8A8-A2BE57F497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07454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64" name="Plassholder for tekst 3">
            <a:extLst>
              <a:ext uri="{FF2B5EF4-FFF2-40B4-BE49-F238E27FC236}">
                <a16:creationId xmlns:a16="http://schemas.microsoft.com/office/drawing/2014/main" id="{5E9BBBE4-4AB3-4687-9D24-D0FE5EA56F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3022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5" name="Plassholder for tekst 3">
            <a:extLst>
              <a:ext uri="{FF2B5EF4-FFF2-40B4-BE49-F238E27FC236}">
                <a16:creationId xmlns:a16="http://schemas.microsoft.com/office/drawing/2014/main" id="{83573C9A-36CF-4DCE-8885-EAE1CAF6ED6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257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6" name="Plassholder for tekst 3">
            <a:extLst>
              <a:ext uri="{FF2B5EF4-FFF2-40B4-BE49-F238E27FC236}">
                <a16:creationId xmlns:a16="http://schemas.microsoft.com/office/drawing/2014/main" id="{D79C51DD-59BD-4845-B308-3BF61399E22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257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7" name="Plassholder for tekst 3">
            <a:extLst>
              <a:ext uri="{FF2B5EF4-FFF2-40B4-BE49-F238E27FC236}">
                <a16:creationId xmlns:a16="http://schemas.microsoft.com/office/drawing/2014/main" id="{F8D07509-6CE7-4368-A1FE-058FE115E2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080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8" name="Plassholder for tekst 3">
            <a:extLst>
              <a:ext uri="{FF2B5EF4-FFF2-40B4-BE49-F238E27FC236}">
                <a16:creationId xmlns:a16="http://schemas.microsoft.com/office/drawing/2014/main" id="{B7BACA08-235B-4106-87EA-6E6FB55B74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5080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9" name="Plassholder for tekst 3">
            <a:extLst>
              <a:ext uri="{FF2B5EF4-FFF2-40B4-BE49-F238E27FC236}">
                <a16:creationId xmlns:a16="http://schemas.microsoft.com/office/drawing/2014/main" id="{11FF43AF-518C-4F52-8344-349116F943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77620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70" name="Plassholder for tekst 3">
            <a:extLst>
              <a:ext uri="{FF2B5EF4-FFF2-40B4-BE49-F238E27FC236}">
                <a16:creationId xmlns:a16="http://schemas.microsoft.com/office/drawing/2014/main" id="{0FF41A8F-B892-45E7-9A61-9993627B90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77620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71" name="Plassholder for tekst 3">
            <a:extLst>
              <a:ext uri="{FF2B5EF4-FFF2-40B4-BE49-F238E27FC236}">
                <a16:creationId xmlns:a16="http://schemas.microsoft.com/office/drawing/2014/main" id="{1B197069-C91F-4F3C-BD87-CDCD1A61ED6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022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ZoneTexte 8">
            <a:extLst>
              <a:ext uri="{FF2B5EF4-FFF2-40B4-BE49-F238E27FC236}">
                <a16:creationId xmlns:a16="http://schemas.microsoft.com/office/drawing/2014/main" id="{4B613A94-ECB0-4066-AB9C-04752EE0AD0A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5FAC1-3F49-4838-9260-63ABC6C0F3A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43" name="Connecteur droit 17">
            <a:extLst>
              <a:ext uri="{FF2B5EF4-FFF2-40B4-BE49-F238E27FC236}">
                <a16:creationId xmlns:a16="http://schemas.microsoft.com/office/drawing/2014/main" id="{CA0EC5F2-14AD-4754-8F39-630DEC78D88B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19">
            <a:extLst>
              <a:ext uri="{FF2B5EF4-FFF2-40B4-BE49-F238E27FC236}">
                <a16:creationId xmlns:a16="http://schemas.microsoft.com/office/drawing/2014/main" id="{9389EF61-40DB-44A8-A0C5-E858A44AECD0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02615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id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5462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81933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88403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48F2751-73E5-40F9-B8DB-AA7625E8B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494874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73036D70-EB21-4AB7-8369-7D1109B84DBB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A3DB6-4365-4ADE-9B67-BF3AF96E81E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50114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3496" y="514550"/>
            <a:ext cx="6844640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Navn Etternavn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776AC9C5-F663-4627-B7EA-5298B5B428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93825" y="2797442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32CF3D1D-C78A-432A-8389-960DD1B1EF46}"/>
              </a:ext>
            </a:extLst>
          </p:cNvPr>
          <p:cNvSpPr txBox="1">
            <a:spLocks/>
          </p:cNvSpPr>
          <p:nvPr userDrawn="1"/>
        </p:nvSpPr>
        <p:spPr>
          <a:xfrm>
            <a:off x="3234338" y="378021"/>
            <a:ext cx="1126663" cy="747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4400" noProof="0">
                <a:solidFill>
                  <a:schemeClr val="bg2">
                    <a:lumMod val="25000"/>
                  </a:schemeClr>
                </a:solidFill>
              </a:rPr>
              <a:t>CV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8F928AD-564A-4440-A28D-A2D0555B451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9137" y="0"/>
            <a:ext cx="2084655" cy="2060705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BAFBC-AF57-4A30-B810-A67EAE58A073}"/>
              </a:ext>
            </a:extLst>
          </p:cNvPr>
          <p:cNvSpPr/>
          <p:nvPr userDrawn="1"/>
        </p:nvSpPr>
        <p:spPr>
          <a:xfrm>
            <a:off x="724899" y="2281289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Nøkkelkvalifikasjoner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A8D544-3D30-4325-BF04-ADD7F126B488}"/>
              </a:ext>
            </a:extLst>
          </p:cNvPr>
          <p:cNvCxnSpPr>
            <a:cxnSpLocks/>
          </p:cNvCxnSpPr>
          <p:nvPr userDrawn="1"/>
        </p:nvCxnSpPr>
        <p:spPr>
          <a:xfrm>
            <a:off x="3301323" y="1161974"/>
            <a:ext cx="7976813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D5121E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4150E-9549-41CE-A658-FB1514381415}"/>
              </a:ext>
            </a:extLst>
          </p:cNvPr>
          <p:cNvSpPr/>
          <p:nvPr userDrawn="1"/>
        </p:nvSpPr>
        <p:spPr>
          <a:xfrm>
            <a:off x="719136" y="3916520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Relevante kurs og sertifiseringer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4F0CF95-D58C-4FCB-9D94-B0EC8441704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14974" y="2799925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235F5D-B1DB-4701-A312-3A25AC0D35C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301321" y="1319165"/>
            <a:ext cx="3708000" cy="288000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Tittel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7315C25F-CF17-4241-B359-9415DDE5E4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01321" y="1634891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Email-adresse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F917965A-4A85-4D25-B838-B50C029D6A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01321" y="1885049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Telefonnummer</a:t>
            </a:r>
          </a:p>
        </p:txBody>
      </p:sp>
      <p:grpSp>
        <p:nvGrpSpPr>
          <p:cNvPr id="28" name="Groupe 187">
            <a:extLst>
              <a:ext uri="{FF2B5EF4-FFF2-40B4-BE49-F238E27FC236}">
                <a16:creationId xmlns:a16="http://schemas.microsoft.com/office/drawing/2014/main" id="{FCEF558C-0A06-4630-9616-05A964FB5C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19290" y="2355656"/>
            <a:ext cx="252505" cy="335472"/>
            <a:chOff x="771531" y="4554404"/>
            <a:chExt cx="375236" cy="437246"/>
          </a:xfrm>
        </p:grpSpPr>
        <p:sp>
          <p:nvSpPr>
            <p:cNvPr id="29" name="Freeform 393">
              <a:extLst>
                <a:ext uri="{FF2B5EF4-FFF2-40B4-BE49-F238E27FC236}">
                  <a16:creationId xmlns:a16="http://schemas.microsoft.com/office/drawing/2014/main" id="{F0F14325-3959-4953-86ED-047231126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31" y="4554404"/>
              <a:ext cx="375236" cy="437246"/>
            </a:xfrm>
            <a:custGeom>
              <a:avLst/>
              <a:gdLst>
                <a:gd name="T0" fmla="*/ 1133 w 1311"/>
                <a:gd name="T1" fmla="*/ 0 h 1536"/>
                <a:gd name="T2" fmla="*/ 268 w 1311"/>
                <a:gd name="T3" fmla="*/ 0 h 1536"/>
                <a:gd name="T4" fmla="*/ 90 w 1311"/>
                <a:gd name="T5" fmla="*/ 177 h 1536"/>
                <a:gd name="T6" fmla="*/ 90 w 1311"/>
                <a:gd name="T7" fmla="*/ 437 h 1536"/>
                <a:gd name="T8" fmla="*/ 7 w 1311"/>
                <a:gd name="T9" fmla="*/ 521 h 1536"/>
                <a:gd name="T10" fmla="*/ 0 w 1311"/>
                <a:gd name="T11" fmla="*/ 537 h 1536"/>
                <a:gd name="T12" fmla="*/ 0 w 1311"/>
                <a:gd name="T13" fmla="*/ 1112 h 1536"/>
                <a:gd name="T14" fmla="*/ 23 w 1311"/>
                <a:gd name="T15" fmla="*/ 1134 h 1536"/>
                <a:gd name="T16" fmla="*/ 46 w 1311"/>
                <a:gd name="T17" fmla="*/ 1112 h 1536"/>
                <a:gd name="T18" fmla="*/ 46 w 1311"/>
                <a:gd name="T19" fmla="*/ 560 h 1536"/>
                <a:gd name="T20" fmla="*/ 282 w 1311"/>
                <a:gd name="T21" fmla="*/ 560 h 1536"/>
                <a:gd name="T22" fmla="*/ 460 w 1311"/>
                <a:gd name="T23" fmla="*/ 383 h 1536"/>
                <a:gd name="T24" fmla="*/ 460 w 1311"/>
                <a:gd name="T25" fmla="*/ 146 h 1536"/>
                <a:gd name="T26" fmla="*/ 1043 w 1311"/>
                <a:gd name="T27" fmla="*/ 146 h 1536"/>
                <a:gd name="T28" fmla="*/ 1175 w 1311"/>
                <a:gd name="T29" fmla="*/ 277 h 1536"/>
                <a:gd name="T30" fmla="*/ 1175 w 1311"/>
                <a:gd name="T31" fmla="*/ 489 h 1536"/>
                <a:gd name="T32" fmla="*/ 1197 w 1311"/>
                <a:gd name="T33" fmla="*/ 512 h 1536"/>
                <a:gd name="T34" fmla="*/ 1220 w 1311"/>
                <a:gd name="T35" fmla="*/ 489 h 1536"/>
                <a:gd name="T36" fmla="*/ 1220 w 1311"/>
                <a:gd name="T37" fmla="*/ 277 h 1536"/>
                <a:gd name="T38" fmla="*/ 1043 w 1311"/>
                <a:gd name="T39" fmla="*/ 100 h 1536"/>
                <a:gd name="T40" fmla="*/ 437 w 1311"/>
                <a:gd name="T41" fmla="*/ 100 h 1536"/>
                <a:gd name="T42" fmla="*/ 421 w 1311"/>
                <a:gd name="T43" fmla="*/ 107 h 1536"/>
                <a:gd name="T44" fmla="*/ 136 w 1311"/>
                <a:gd name="T45" fmla="*/ 392 h 1536"/>
                <a:gd name="T46" fmla="*/ 136 w 1311"/>
                <a:gd name="T47" fmla="*/ 177 h 1536"/>
                <a:gd name="T48" fmla="*/ 268 w 1311"/>
                <a:gd name="T49" fmla="*/ 46 h 1536"/>
                <a:gd name="T50" fmla="*/ 1133 w 1311"/>
                <a:gd name="T51" fmla="*/ 46 h 1536"/>
                <a:gd name="T52" fmla="*/ 1265 w 1311"/>
                <a:gd name="T53" fmla="*/ 177 h 1536"/>
                <a:gd name="T54" fmla="*/ 1265 w 1311"/>
                <a:gd name="T55" fmla="*/ 1295 h 1536"/>
                <a:gd name="T56" fmla="*/ 1219 w 1311"/>
                <a:gd name="T57" fmla="*/ 1376 h 1536"/>
                <a:gd name="T58" fmla="*/ 1220 w 1311"/>
                <a:gd name="T59" fmla="*/ 1359 h 1536"/>
                <a:gd name="T60" fmla="*/ 1220 w 1311"/>
                <a:gd name="T61" fmla="*/ 580 h 1536"/>
                <a:gd name="T62" fmla="*/ 1197 w 1311"/>
                <a:gd name="T63" fmla="*/ 557 h 1536"/>
                <a:gd name="T64" fmla="*/ 1175 w 1311"/>
                <a:gd name="T65" fmla="*/ 580 h 1536"/>
                <a:gd name="T66" fmla="*/ 1175 w 1311"/>
                <a:gd name="T67" fmla="*/ 1359 h 1536"/>
                <a:gd name="T68" fmla="*/ 1043 w 1311"/>
                <a:gd name="T69" fmla="*/ 1490 h 1536"/>
                <a:gd name="T70" fmla="*/ 177 w 1311"/>
                <a:gd name="T71" fmla="*/ 1490 h 1536"/>
                <a:gd name="T72" fmla="*/ 46 w 1311"/>
                <a:gd name="T73" fmla="*/ 1359 h 1536"/>
                <a:gd name="T74" fmla="*/ 46 w 1311"/>
                <a:gd name="T75" fmla="*/ 1203 h 1536"/>
                <a:gd name="T76" fmla="*/ 23 w 1311"/>
                <a:gd name="T77" fmla="*/ 1180 h 1536"/>
                <a:gd name="T78" fmla="*/ 0 w 1311"/>
                <a:gd name="T79" fmla="*/ 1203 h 1536"/>
                <a:gd name="T80" fmla="*/ 0 w 1311"/>
                <a:gd name="T81" fmla="*/ 1359 h 1536"/>
                <a:gd name="T82" fmla="*/ 177 w 1311"/>
                <a:gd name="T83" fmla="*/ 1536 h 1536"/>
                <a:gd name="T84" fmla="*/ 1043 w 1311"/>
                <a:gd name="T85" fmla="*/ 1536 h 1536"/>
                <a:gd name="T86" fmla="*/ 1205 w 1311"/>
                <a:gd name="T87" fmla="*/ 1431 h 1536"/>
                <a:gd name="T88" fmla="*/ 1311 w 1311"/>
                <a:gd name="T89" fmla="*/ 1295 h 1536"/>
                <a:gd name="T90" fmla="*/ 1311 w 1311"/>
                <a:gd name="T91" fmla="*/ 177 h 1536"/>
                <a:gd name="T92" fmla="*/ 1133 w 1311"/>
                <a:gd name="T93" fmla="*/ 0 h 1536"/>
                <a:gd name="T94" fmla="*/ 282 w 1311"/>
                <a:gd name="T95" fmla="*/ 514 h 1536"/>
                <a:gd name="T96" fmla="*/ 78 w 1311"/>
                <a:gd name="T97" fmla="*/ 514 h 1536"/>
                <a:gd name="T98" fmla="*/ 414 w 1311"/>
                <a:gd name="T99" fmla="*/ 178 h 1536"/>
                <a:gd name="T100" fmla="*/ 414 w 1311"/>
                <a:gd name="T101" fmla="*/ 383 h 1536"/>
                <a:gd name="T102" fmla="*/ 282 w 1311"/>
                <a:gd name="T103" fmla="*/ 514 h 1536"/>
                <a:gd name="T104" fmla="*/ 282 w 1311"/>
                <a:gd name="T105" fmla="*/ 514 h 1536"/>
                <a:gd name="T106" fmla="*/ 282 w 1311"/>
                <a:gd name="T107" fmla="*/ 514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1" h="1536">
                  <a:moveTo>
                    <a:pt x="113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170" y="0"/>
                    <a:pt x="90" y="79"/>
                    <a:pt x="90" y="177"/>
                  </a:cubicBezTo>
                  <a:cubicBezTo>
                    <a:pt x="90" y="437"/>
                    <a:pt x="90" y="437"/>
                    <a:pt x="90" y="437"/>
                  </a:cubicBezTo>
                  <a:cubicBezTo>
                    <a:pt x="7" y="521"/>
                    <a:pt x="7" y="521"/>
                    <a:pt x="7" y="521"/>
                  </a:cubicBezTo>
                  <a:cubicBezTo>
                    <a:pt x="2" y="525"/>
                    <a:pt x="0" y="531"/>
                    <a:pt x="0" y="537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1124"/>
                    <a:pt x="10" y="1134"/>
                    <a:pt x="23" y="1134"/>
                  </a:cubicBezTo>
                  <a:cubicBezTo>
                    <a:pt x="35" y="1134"/>
                    <a:pt x="46" y="1124"/>
                    <a:pt x="46" y="1112"/>
                  </a:cubicBezTo>
                  <a:cubicBezTo>
                    <a:pt x="46" y="560"/>
                    <a:pt x="46" y="560"/>
                    <a:pt x="46" y="560"/>
                  </a:cubicBezTo>
                  <a:cubicBezTo>
                    <a:pt x="282" y="560"/>
                    <a:pt x="282" y="560"/>
                    <a:pt x="282" y="560"/>
                  </a:cubicBezTo>
                  <a:cubicBezTo>
                    <a:pt x="380" y="560"/>
                    <a:pt x="460" y="480"/>
                    <a:pt x="460" y="383"/>
                  </a:cubicBezTo>
                  <a:cubicBezTo>
                    <a:pt x="460" y="146"/>
                    <a:pt x="460" y="146"/>
                    <a:pt x="460" y="146"/>
                  </a:cubicBezTo>
                  <a:cubicBezTo>
                    <a:pt x="1043" y="146"/>
                    <a:pt x="1043" y="146"/>
                    <a:pt x="1043" y="146"/>
                  </a:cubicBezTo>
                  <a:cubicBezTo>
                    <a:pt x="1116" y="146"/>
                    <a:pt x="1175" y="205"/>
                    <a:pt x="1175" y="277"/>
                  </a:cubicBezTo>
                  <a:cubicBezTo>
                    <a:pt x="1175" y="489"/>
                    <a:pt x="1175" y="489"/>
                    <a:pt x="1175" y="489"/>
                  </a:cubicBezTo>
                  <a:cubicBezTo>
                    <a:pt x="1175" y="502"/>
                    <a:pt x="1185" y="512"/>
                    <a:pt x="1197" y="512"/>
                  </a:cubicBezTo>
                  <a:cubicBezTo>
                    <a:pt x="1210" y="512"/>
                    <a:pt x="1220" y="502"/>
                    <a:pt x="1220" y="489"/>
                  </a:cubicBezTo>
                  <a:cubicBezTo>
                    <a:pt x="1220" y="277"/>
                    <a:pt x="1220" y="277"/>
                    <a:pt x="1220" y="277"/>
                  </a:cubicBezTo>
                  <a:cubicBezTo>
                    <a:pt x="1220" y="180"/>
                    <a:pt x="1141" y="100"/>
                    <a:pt x="1043" y="100"/>
                  </a:cubicBezTo>
                  <a:cubicBezTo>
                    <a:pt x="437" y="100"/>
                    <a:pt x="437" y="100"/>
                    <a:pt x="437" y="100"/>
                  </a:cubicBezTo>
                  <a:cubicBezTo>
                    <a:pt x="431" y="100"/>
                    <a:pt x="425" y="103"/>
                    <a:pt x="421" y="107"/>
                  </a:cubicBezTo>
                  <a:cubicBezTo>
                    <a:pt x="136" y="392"/>
                    <a:pt x="136" y="392"/>
                    <a:pt x="136" y="392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6" y="105"/>
                    <a:pt x="195" y="46"/>
                    <a:pt x="268" y="46"/>
                  </a:cubicBezTo>
                  <a:cubicBezTo>
                    <a:pt x="1133" y="46"/>
                    <a:pt x="1133" y="46"/>
                    <a:pt x="1133" y="46"/>
                  </a:cubicBezTo>
                  <a:cubicBezTo>
                    <a:pt x="1206" y="46"/>
                    <a:pt x="1265" y="105"/>
                    <a:pt x="1265" y="177"/>
                  </a:cubicBezTo>
                  <a:cubicBezTo>
                    <a:pt x="1265" y="1295"/>
                    <a:pt x="1265" y="1295"/>
                    <a:pt x="1265" y="1295"/>
                  </a:cubicBezTo>
                  <a:cubicBezTo>
                    <a:pt x="1265" y="1329"/>
                    <a:pt x="1247" y="1359"/>
                    <a:pt x="1219" y="1376"/>
                  </a:cubicBezTo>
                  <a:cubicBezTo>
                    <a:pt x="1220" y="1371"/>
                    <a:pt x="1220" y="1365"/>
                    <a:pt x="1220" y="1359"/>
                  </a:cubicBezTo>
                  <a:cubicBezTo>
                    <a:pt x="1220" y="580"/>
                    <a:pt x="1220" y="580"/>
                    <a:pt x="1220" y="580"/>
                  </a:cubicBezTo>
                  <a:cubicBezTo>
                    <a:pt x="1220" y="568"/>
                    <a:pt x="1210" y="557"/>
                    <a:pt x="1197" y="557"/>
                  </a:cubicBezTo>
                  <a:cubicBezTo>
                    <a:pt x="1185" y="557"/>
                    <a:pt x="1175" y="568"/>
                    <a:pt x="1175" y="580"/>
                  </a:cubicBezTo>
                  <a:cubicBezTo>
                    <a:pt x="1175" y="1359"/>
                    <a:pt x="1175" y="1359"/>
                    <a:pt x="1175" y="1359"/>
                  </a:cubicBezTo>
                  <a:cubicBezTo>
                    <a:pt x="1175" y="1431"/>
                    <a:pt x="1116" y="1490"/>
                    <a:pt x="1043" y="1490"/>
                  </a:cubicBezTo>
                  <a:cubicBezTo>
                    <a:pt x="177" y="1490"/>
                    <a:pt x="177" y="1490"/>
                    <a:pt x="177" y="1490"/>
                  </a:cubicBezTo>
                  <a:cubicBezTo>
                    <a:pt x="105" y="1490"/>
                    <a:pt x="46" y="1431"/>
                    <a:pt x="46" y="1359"/>
                  </a:cubicBezTo>
                  <a:cubicBezTo>
                    <a:pt x="46" y="1203"/>
                    <a:pt x="46" y="1203"/>
                    <a:pt x="46" y="1203"/>
                  </a:cubicBezTo>
                  <a:cubicBezTo>
                    <a:pt x="46" y="1190"/>
                    <a:pt x="35" y="1180"/>
                    <a:pt x="23" y="1180"/>
                  </a:cubicBezTo>
                  <a:cubicBezTo>
                    <a:pt x="10" y="1180"/>
                    <a:pt x="0" y="1190"/>
                    <a:pt x="0" y="1203"/>
                  </a:cubicBezTo>
                  <a:cubicBezTo>
                    <a:pt x="0" y="1359"/>
                    <a:pt x="0" y="1359"/>
                    <a:pt x="0" y="1359"/>
                  </a:cubicBezTo>
                  <a:cubicBezTo>
                    <a:pt x="0" y="1457"/>
                    <a:pt x="79" y="1536"/>
                    <a:pt x="177" y="1536"/>
                  </a:cubicBezTo>
                  <a:cubicBezTo>
                    <a:pt x="1043" y="1536"/>
                    <a:pt x="1043" y="1536"/>
                    <a:pt x="1043" y="1536"/>
                  </a:cubicBezTo>
                  <a:cubicBezTo>
                    <a:pt x="1115" y="1536"/>
                    <a:pt x="1177" y="1493"/>
                    <a:pt x="1205" y="1431"/>
                  </a:cubicBezTo>
                  <a:cubicBezTo>
                    <a:pt x="1267" y="1416"/>
                    <a:pt x="1311" y="1360"/>
                    <a:pt x="1311" y="1295"/>
                  </a:cubicBezTo>
                  <a:cubicBezTo>
                    <a:pt x="1311" y="177"/>
                    <a:pt x="1311" y="177"/>
                    <a:pt x="1311" y="177"/>
                  </a:cubicBezTo>
                  <a:cubicBezTo>
                    <a:pt x="1311" y="79"/>
                    <a:pt x="1231" y="0"/>
                    <a:pt x="1133" y="0"/>
                  </a:cubicBezTo>
                  <a:close/>
                  <a:moveTo>
                    <a:pt x="282" y="514"/>
                  </a:moveTo>
                  <a:cubicBezTo>
                    <a:pt x="78" y="514"/>
                    <a:pt x="78" y="514"/>
                    <a:pt x="78" y="514"/>
                  </a:cubicBezTo>
                  <a:cubicBezTo>
                    <a:pt x="414" y="178"/>
                    <a:pt x="414" y="178"/>
                    <a:pt x="414" y="178"/>
                  </a:cubicBezTo>
                  <a:cubicBezTo>
                    <a:pt x="414" y="383"/>
                    <a:pt x="414" y="383"/>
                    <a:pt x="414" y="383"/>
                  </a:cubicBezTo>
                  <a:cubicBezTo>
                    <a:pt x="414" y="455"/>
                    <a:pt x="355" y="514"/>
                    <a:pt x="282" y="514"/>
                  </a:cubicBezTo>
                  <a:close/>
                  <a:moveTo>
                    <a:pt x="282" y="514"/>
                  </a:moveTo>
                  <a:cubicBezTo>
                    <a:pt x="282" y="514"/>
                    <a:pt x="282" y="514"/>
                    <a:pt x="282" y="51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0" name="Freeform 394">
              <a:extLst>
                <a:ext uri="{FF2B5EF4-FFF2-40B4-BE49-F238E27FC236}">
                  <a16:creationId xmlns:a16="http://schemas.microsoft.com/office/drawing/2014/main" id="{A46550A3-A663-48CD-89AE-FC9F4AEDD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07212"/>
              <a:ext cx="222598" cy="1272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3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3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1" name="Freeform 395">
              <a:extLst>
                <a:ext uri="{FF2B5EF4-FFF2-40B4-BE49-F238E27FC236}">
                  <a16:creationId xmlns:a16="http://schemas.microsoft.com/office/drawing/2014/main" id="{A09E7547-2FF0-42C9-8E60-FEF5A3722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45371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2" name="Freeform 396">
              <a:extLst>
                <a:ext uri="{FF2B5EF4-FFF2-40B4-BE49-F238E27FC236}">
                  <a16:creationId xmlns:a16="http://schemas.microsoft.com/office/drawing/2014/main" id="{ED12A379-659D-47A1-9732-D77DE93F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32482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6"/>
                    <a:pt x="778" y="23"/>
                  </a:cubicBezTo>
                  <a:cubicBezTo>
                    <a:pt x="778" y="11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3" name="Freeform 397">
              <a:extLst>
                <a:ext uri="{FF2B5EF4-FFF2-40B4-BE49-F238E27FC236}">
                  <a16:creationId xmlns:a16="http://schemas.microsoft.com/office/drawing/2014/main" id="{E977B516-A336-4630-8131-2F3C6DF95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69052"/>
              <a:ext cx="222598" cy="1431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2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2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2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grpSp>
        <p:nvGrpSpPr>
          <p:cNvPr id="34" name="Groupe 276">
            <a:extLst>
              <a:ext uri="{FF2B5EF4-FFF2-40B4-BE49-F238E27FC236}">
                <a16:creationId xmlns:a16="http://schemas.microsoft.com/office/drawing/2014/main" id="{DC07F0BB-F506-4669-93B0-B8E40D105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7976" y="2364118"/>
            <a:ext cx="241618" cy="327823"/>
            <a:chOff x="7192768" y="2746058"/>
            <a:chExt cx="315913" cy="428625"/>
          </a:xfrm>
        </p:grpSpPr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4A069AFD-2579-4C52-9E53-394FC189B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819083"/>
              <a:ext cx="57150" cy="355600"/>
            </a:xfrm>
            <a:custGeom>
              <a:avLst/>
              <a:gdLst>
                <a:gd name="T0" fmla="*/ 180 w 203"/>
                <a:gd name="T1" fmla="*/ 1227 h 1272"/>
                <a:gd name="T2" fmla="*/ 53 w 203"/>
                <a:gd name="T3" fmla="*/ 1227 h 1272"/>
                <a:gd name="T4" fmla="*/ 45 w 203"/>
                <a:gd name="T5" fmla="*/ 1219 h 1272"/>
                <a:gd name="T6" fmla="*/ 45 w 203"/>
                <a:gd name="T7" fmla="*/ 23 h 1272"/>
                <a:gd name="T8" fmla="*/ 23 w 203"/>
                <a:gd name="T9" fmla="*/ 0 h 1272"/>
                <a:gd name="T10" fmla="*/ 0 w 203"/>
                <a:gd name="T11" fmla="*/ 23 h 1272"/>
                <a:gd name="T12" fmla="*/ 0 w 203"/>
                <a:gd name="T13" fmla="*/ 1219 h 1272"/>
                <a:gd name="T14" fmla="*/ 53 w 203"/>
                <a:gd name="T15" fmla="*/ 1272 h 1272"/>
                <a:gd name="T16" fmla="*/ 180 w 203"/>
                <a:gd name="T17" fmla="*/ 1272 h 1272"/>
                <a:gd name="T18" fmla="*/ 203 w 203"/>
                <a:gd name="T19" fmla="*/ 1250 h 1272"/>
                <a:gd name="T20" fmla="*/ 180 w 203"/>
                <a:gd name="T21" fmla="*/ 1227 h 1272"/>
                <a:gd name="T22" fmla="*/ 180 w 203"/>
                <a:gd name="T23" fmla="*/ 1227 h 1272"/>
                <a:gd name="T24" fmla="*/ 180 w 203"/>
                <a:gd name="T25" fmla="*/ 122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272">
                  <a:moveTo>
                    <a:pt x="180" y="1227"/>
                  </a:moveTo>
                  <a:cubicBezTo>
                    <a:pt x="53" y="1227"/>
                    <a:pt x="53" y="1227"/>
                    <a:pt x="53" y="1227"/>
                  </a:cubicBezTo>
                  <a:cubicBezTo>
                    <a:pt x="48" y="1227"/>
                    <a:pt x="45" y="1224"/>
                    <a:pt x="45" y="12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8"/>
                    <a:pt x="24" y="1272"/>
                    <a:pt x="53" y="1272"/>
                  </a:cubicBezTo>
                  <a:cubicBezTo>
                    <a:pt x="180" y="1272"/>
                    <a:pt x="180" y="1272"/>
                    <a:pt x="180" y="1272"/>
                  </a:cubicBezTo>
                  <a:cubicBezTo>
                    <a:pt x="192" y="1272"/>
                    <a:pt x="203" y="1262"/>
                    <a:pt x="203" y="1250"/>
                  </a:cubicBezTo>
                  <a:cubicBezTo>
                    <a:pt x="203" y="1237"/>
                    <a:pt x="192" y="1227"/>
                    <a:pt x="180" y="1227"/>
                  </a:cubicBezTo>
                  <a:close/>
                  <a:moveTo>
                    <a:pt x="180" y="1227"/>
                  </a:moveTo>
                  <a:cubicBezTo>
                    <a:pt x="180" y="1227"/>
                    <a:pt x="180" y="1227"/>
                    <a:pt x="180" y="1227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F6FACB2B-D428-4602-8A42-0BB10ED1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206" y="3114358"/>
              <a:ext cx="244475" cy="60325"/>
            </a:xfrm>
            <a:custGeom>
              <a:avLst/>
              <a:gdLst>
                <a:gd name="T0" fmla="*/ 854 w 876"/>
                <a:gd name="T1" fmla="*/ 0 h 216"/>
                <a:gd name="T2" fmla="*/ 831 w 876"/>
                <a:gd name="T3" fmla="*/ 23 h 216"/>
                <a:gd name="T4" fmla="*/ 831 w 876"/>
                <a:gd name="T5" fmla="*/ 163 h 216"/>
                <a:gd name="T6" fmla="*/ 824 w 876"/>
                <a:gd name="T7" fmla="*/ 171 h 216"/>
                <a:gd name="T8" fmla="*/ 22 w 876"/>
                <a:gd name="T9" fmla="*/ 171 h 216"/>
                <a:gd name="T10" fmla="*/ 0 w 876"/>
                <a:gd name="T11" fmla="*/ 194 h 216"/>
                <a:gd name="T12" fmla="*/ 22 w 876"/>
                <a:gd name="T13" fmla="*/ 216 h 216"/>
                <a:gd name="T14" fmla="*/ 824 w 876"/>
                <a:gd name="T15" fmla="*/ 216 h 216"/>
                <a:gd name="T16" fmla="*/ 876 w 876"/>
                <a:gd name="T17" fmla="*/ 163 h 216"/>
                <a:gd name="T18" fmla="*/ 876 w 876"/>
                <a:gd name="T19" fmla="*/ 23 h 216"/>
                <a:gd name="T20" fmla="*/ 854 w 876"/>
                <a:gd name="T21" fmla="*/ 0 h 216"/>
                <a:gd name="T22" fmla="*/ 854 w 876"/>
                <a:gd name="T23" fmla="*/ 0 h 216"/>
                <a:gd name="T24" fmla="*/ 854 w 8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216">
                  <a:moveTo>
                    <a:pt x="854" y="0"/>
                  </a:moveTo>
                  <a:cubicBezTo>
                    <a:pt x="841" y="0"/>
                    <a:pt x="831" y="11"/>
                    <a:pt x="831" y="23"/>
                  </a:cubicBezTo>
                  <a:cubicBezTo>
                    <a:pt x="831" y="163"/>
                    <a:pt x="831" y="163"/>
                    <a:pt x="831" y="163"/>
                  </a:cubicBezTo>
                  <a:cubicBezTo>
                    <a:pt x="831" y="168"/>
                    <a:pt x="828" y="171"/>
                    <a:pt x="824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0" y="171"/>
                    <a:pt x="0" y="181"/>
                    <a:pt x="0" y="194"/>
                  </a:cubicBezTo>
                  <a:cubicBezTo>
                    <a:pt x="0" y="206"/>
                    <a:pt x="10" y="216"/>
                    <a:pt x="22" y="216"/>
                  </a:cubicBezTo>
                  <a:cubicBezTo>
                    <a:pt x="824" y="216"/>
                    <a:pt x="824" y="216"/>
                    <a:pt x="824" y="216"/>
                  </a:cubicBezTo>
                  <a:cubicBezTo>
                    <a:pt x="852" y="216"/>
                    <a:pt x="876" y="192"/>
                    <a:pt x="876" y="163"/>
                  </a:cubicBezTo>
                  <a:cubicBezTo>
                    <a:pt x="876" y="23"/>
                    <a:pt x="876" y="23"/>
                    <a:pt x="876" y="23"/>
                  </a:cubicBezTo>
                  <a:cubicBezTo>
                    <a:pt x="876" y="11"/>
                    <a:pt x="866" y="0"/>
                    <a:pt x="854" y="0"/>
                  </a:cubicBezTo>
                  <a:close/>
                  <a:moveTo>
                    <a:pt x="854" y="0"/>
                  </a:moveTo>
                  <a:cubicBezTo>
                    <a:pt x="854" y="0"/>
                    <a:pt x="854" y="0"/>
                    <a:pt x="854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E0369593-B35E-4458-B43D-92C2B9711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746058"/>
              <a:ext cx="315913" cy="354013"/>
            </a:xfrm>
            <a:custGeom>
              <a:avLst/>
              <a:gdLst>
                <a:gd name="T0" fmla="*/ 949 w 1131"/>
                <a:gd name="T1" fmla="*/ 0 h 1270"/>
                <a:gd name="T2" fmla="*/ 926 w 1131"/>
                <a:gd name="T3" fmla="*/ 67 h 1270"/>
                <a:gd name="T4" fmla="*/ 881 w 1131"/>
                <a:gd name="T5" fmla="*/ 67 h 1270"/>
                <a:gd name="T6" fmla="*/ 859 w 1131"/>
                <a:gd name="T7" fmla="*/ 0 h 1270"/>
                <a:gd name="T8" fmla="*/ 757 w 1131"/>
                <a:gd name="T9" fmla="*/ 22 h 1270"/>
                <a:gd name="T10" fmla="*/ 735 w 1131"/>
                <a:gd name="T11" fmla="*/ 90 h 1270"/>
                <a:gd name="T12" fmla="*/ 712 w 1131"/>
                <a:gd name="T13" fmla="*/ 22 h 1270"/>
                <a:gd name="T14" fmla="*/ 611 w 1131"/>
                <a:gd name="T15" fmla="*/ 0 h 1270"/>
                <a:gd name="T16" fmla="*/ 588 w 1131"/>
                <a:gd name="T17" fmla="*/ 67 h 1270"/>
                <a:gd name="T18" fmla="*/ 543 w 1131"/>
                <a:gd name="T19" fmla="*/ 67 h 1270"/>
                <a:gd name="T20" fmla="*/ 521 w 1131"/>
                <a:gd name="T21" fmla="*/ 0 h 1270"/>
                <a:gd name="T22" fmla="*/ 419 w 1131"/>
                <a:gd name="T23" fmla="*/ 22 h 1270"/>
                <a:gd name="T24" fmla="*/ 396 w 1131"/>
                <a:gd name="T25" fmla="*/ 90 h 1270"/>
                <a:gd name="T26" fmla="*/ 374 w 1131"/>
                <a:gd name="T27" fmla="*/ 22 h 1270"/>
                <a:gd name="T28" fmla="*/ 272 w 1131"/>
                <a:gd name="T29" fmla="*/ 0 h 1270"/>
                <a:gd name="T30" fmla="*/ 250 w 1131"/>
                <a:gd name="T31" fmla="*/ 67 h 1270"/>
                <a:gd name="T32" fmla="*/ 205 w 1131"/>
                <a:gd name="T33" fmla="*/ 67 h 1270"/>
                <a:gd name="T34" fmla="*/ 182 w 1131"/>
                <a:gd name="T35" fmla="*/ 0 h 1270"/>
                <a:gd name="T36" fmla="*/ 0 w 1131"/>
                <a:gd name="T37" fmla="*/ 52 h 1270"/>
                <a:gd name="T38" fmla="*/ 23 w 1131"/>
                <a:gd name="T39" fmla="*/ 213 h 1270"/>
                <a:gd name="T40" fmla="*/ 45 w 1131"/>
                <a:gd name="T41" fmla="*/ 52 h 1270"/>
                <a:gd name="T42" fmla="*/ 160 w 1131"/>
                <a:gd name="T43" fmla="*/ 45 h 1270"/>
                <a:gd name="T44" fmla="*/ 227 w 1131"/>
                <a:gd name="T45" fmla="*/ 135 h 1270"/>
                <a:gd name="T46" fmla="*/ 295 w 1131"/>
                <a:gd name="T47" fmla="*/ 45 h 1270"/>
                <a:gd name="T48" fmla="*/ 329 w 1131"/>
                <a:gd name="T49" fmla="*/ 67 h 1270"/>
                <a:gd name="T50" fmla="*/ 464 w 1131"/>
                <a:gd name="T51" fmla="*/ 67 h 1270"/>
                <a:gd name="T52" fmla="*/ 498 w 1131"/>
                <a:gd name="T53" fmla="*/ 45 h 1270"/>
                <a:gd name="T54" fmla="*/ 566 w 1131"/>
                <a:gd name="T55" fmla="*/ 135 h 1270"/>
                <a:gd name="T56" fmla="*/ 633 w 1131"/>
                <a:gd name="T57" fmla="*/ 45 h 1270"/>
                <a:gd name="T58" fmla="*/ 667 w 1131"/>
                <a:gd name="T59" fmla="*/ 67 h 1270"/>
                <a:gd name="T60" fmla="*/ 802 w 1131"/>
                <a:gd name="T61" fmla="*/ 67 h 1270"/>
                <a:gd name="T62" fmla="*/ 836 w 1131"/>
                <a:gd name="T63" fmla="*/ 45 h 1270"/>
                <a:gd name="T64" fmla="*/ 904 w 1131"/>
                <a:gd name="T65" fmla="*/ 135 h 1270"/>
                <a:gd name="T66" fmla="*/ 971 w 1131"/>
                <a:gd name="T67" fmla="*/ 45 h 1270"/>
                <a:gd name="T68" fmla="*/ 1086 w 1131"/>
                <a:gd name="T69" fmla="*/ 52 h 1270"/>
                <a:gd name="T70" fmla="*/ 1109 w 1131"/>
                <a:gd name="T71" fmla="*/ 1270 h 1270"/>
                <a:gd name="T72" fmla="*/ 1131 w 1131"/>
                <a:gd name="T73" fmla="*/ 52 h 1270"/>
                <a:gd name="T74" fmla="*/ 1079 w 1131"/>
                <a:gd name="T75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1" h="1270">
                  <a:moveTo>
                    <a:pt x="1079" y="0"/>
                  </a:moveTo>
                  <a:cubicBezTo>
                    <a:pt x="949" y="0"/>
                    <a:pt x="949" y="0"/>
                    <a:pt x="949" y="0"/>
                  </a:cubicBezTo>
                  <a:cubicBezTo>
                    <a:pt x="937" y="0"/>
                    <a:pt x="926" y="10"/>
                    <a:pt x="926" y="22"/>
                  </a:cubicBezTo>
                  <a:cubicBezTo>
                    <a:pt x="926" y="67"/>
                    <a:pt x="926" y="67"/>
                    <a:pt x="926" y="67"/>
                  </a:cubicBezTo>
                  <a:cubicBezTo>
                    <a:pt x="926" y="80"/>
                    <a:pt x="916" y="90"/>
                    <a:pt x="904" y="90"/>
                  </a:cubicBezTo>
                  <a:cubicBezTo>
                    <a:pt x="892" y="90"/>
                    <a:pt x="881" y="80"/>
                    <a:pt x="881" y="67"/>
                  </a:cubicBezTo>
                  <a:cubicBezTo>
                    <a:pt x="881" y="22"/>
                    <a:pt x="881" y="22"/>
                    <a:pt x="881" y="22"/>
                  </a:cubicBezTo>
                  <a:cubicBezTo>
                    <a:pt x="881" y="10"/>
                    <a:pt x="871" y="0"/>
                    <a:pt x="859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67" y="0"/>
                    <a:pt x="757" y="10"/>
                    <a:pt x="757" y="22"/>
                  </a:cubicBezTo>
                  <a:cubicBezTo>
                    <a:pt x="757" y="67"/>
                    <a:pt x="757" y="67"/>
                    <a:pt x="757" y="67"/>
                  </a:cubicBezTo>
                  <a:cubicBezTo>
                    <a:pt x="757" y="80"/>
                    <a:pt x="747" y="90"/>
                    <a:pt x="735" y="90"/>
                  </a:cubicBezTo>
                  <a:cubicBezTo>
                    <a:pt x="722" y="90"/>
                    <a:pt x="712" y="80"/>
                    <a:pt x="712" y="67"/>
                  </a:cubicBezTo>
                  <a:cubicBezTo>
                    <a:pt x="712" y="22"/>
                    <a:pt x="712" y="22"/>
                    <a:pt x="712" y="22"/>
                  </a:cubicBezTo>
                  <a:cubicBezTo>
                    <a:pt x="712" y="10"/>
                    <a:pt x="702" y="0"/>
                    <a:pt x="69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598" y="0"/>
                    <a:pt x="588" y="10"/>
                    <a:pt x="588" y="22"/>
                  </a:cubicBezTo>
                  <a:cubicBezTo>
                    <a:pt x="588" y="67"/>
                    <a:pt x="588" y="67"/>
                    <a:pt x="588" y="67"/>
                  </a:cubicBezTo>
                  <a:cubicBezTo>
                    <a:pt x="588" y="80"/>
                    <a:pt x="578" y="90"/>
                    <a:pt x="566" y="90"/>
                  </a:cubicBezTo>
                  <a:cubicBezTo>
                    <a:pt x="553" y="90"/>
                    <a:pt x="543" y="80"/>
                    <a:pt x="543" y="67"/>
                  </a:cubicBezTo>
                  <a:cubicBezTo>
                    <a:pt x="543" y="22"/>
                    <a:pt x="543" y="22"/>
                    <a:pt x="543" y="22"/>
                  </a:cubicBezTo>
                  <a:cubicBezTo>
                    <a:pt x="543" y="10"/>
                    <a:pt x="533" y="0"/>
                    <a:pt x="52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29" y="0"/>
                    <a:pt x="419" y="10"/>
                    <a:pt x="419" y="22"/>
                  </a:cubicBezTo>
                  <a:cubicBezTo>
                    <a:pt x="419" y="67"/>
                    <a:pt x="419" y="67"/>
                    <a:pt x="419" y="67"/>
                  </a:cubicBezTo>
                  <a:cubicBezTo>
                    <a:pt x="419" y="80"/>
                    <a:pt x="409" y="90"/>
                    <a:pt x="396" y="90"/>
                  </a:cubicBezTo>
                  <a:cubicBezTo>
                    <a:pt x="384" y="90"/>
                    <a:pt x="374" y="80"/>
                    <a:pt x="374" y="67"/>
                  </a:cubicBezTo>
                  <a:cubicBezTo>
                    <a:pt x="374" y="22"/>
                    <a:pt x="374" y="22"/>
                    <a:pt x="374" y="22"/>
                  </a:cubicBezTo>
                  <a:cubicBezTo>
                    <a:pt x="374" y="10"/>
                    <a:pt x="364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0" y="0"/>
                    <a:pt x="250" y="10"/>
                    <a:pt x="250" y="22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80"/>
                    <a:pt x="239" y="90"/>
                    <a:pt x="227" y="90"/>
                  </a:cubicBezTo>
                  <a:cubicBezTo>
                    <a:pt x="215" y="90"/>
                    <a:pt x="205" y="80"/>
                    <a:pt x="205" y="67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5" y="10"/>
                    <a:pt x="194" y="0"/>
                    <a:pt x="1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3"/>
                    <a:pt x="10" y="213"/>
                    <a:pt x="23" y="213"/>
                  </a:cubicBezTo>
                  <a:cubicBezTo>
                    <a:pt x="35" y="213"/>
                    <a:pt x="45" y="203"/>
                    <a:pt x="45" y="19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105"/>
                    <a:pt x="190" y="135"/>
                    <a:pt x="227" y="135"/>
                  </a:cubicBezTo>
                  <a:cubicBezTo>
                    <a:pt x="264" y="135"/>
                    <a:pt x="295" y="105"/>
                    <a:pt x="295" y="67"/>
                  </a:cubicBezTo>
                  <a:cubicBezTo>
                    <a:pt x="295" y="45"/>
                    <a:pt x="295" y="45"/>
                    <a:pt x="295" y="45"/>
                  </a:cubicBezTo>
                  <a:cubicBezTo>
                    <a:pt x="329" y="45"/>
                    <a:pt x="329" y="45"/>
                    <a:pt x="329" y="4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105"/>
                    <a:pt x="359" y="135"/>
                    <a:pt x="396" y="135"/>
                  </a:cubicBezTo>
                  <a:cubicBezTo>
                    <a:pt x="433" y="135"/>
                    <a:pt x="464" y="105"/>
                    <a:pt x="464" y="67"/>
                  </a:cubicBezTo>
                  <a:cubicBezTo>
                    <a:pt x="464" y="45"/>
                    <a:pt x="464" y="45"/>
                    <a:pt x="464" y="45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8" y="67"/>
                    <a:pt x="498" y="67"/>
                    <a:pt x="498" y="67"/>
                  </a:cubicBezTo>
                  <a:cubicBezTo>
                    <a:pt x="498" y="105"/>
                    <a:pt x="528" y="135"/>
                    <a:pt x="566" y="135"/>
                  </a:cubicBezTo>
                  <a:cubicBezTo>
                    <a:pt x="603" y="135"/>
                    <a:pt x="633" y="105"/>
                    <a:pt x="633" y="67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67" y="45"/>
                    <a:pt x="667" y="45"/>
                    <a:pt x="667" y="45"/>
                  </a:cubicBezTo>
                  <a:cubicBezTo>
                    <a:pt x="667" y="67"/>
                    <a:pt x="667" y="67"/>
                    <a:pt x="667" y="67"/>
                  </a:cubicBezTo>
                  <a:cubicBezTo>
                    <a:pt x="667" y="105"/>
                    <a:pt x="698" y="135"/>
                    <a:pt x="735" y="135"/>
                  </a:cubicBezTo>
                  <a:cubicBezTo>
                    <a:pt x="772" y="135"/>
                    <a:pt x="802" y="105"/>
                    <a:pt x="802" y="67"/>
                  </a:cubicBezTo>
                  <a:cubicBezTo>
                    <a:pt x="802" y="45"/>
                    <a:pt x="802" y="45"/>
                    <a:pt x="802" y="45"/>
                  </a:cubicBezTo>
                  <a:cubicBezTo>
                    <a:pt x="836" y="45"/>
                    <a:pt x="836" y="45"/>
                    <a:pt x="836" y="45"/>
                  </a:cubicBezTo>
                  <a:cubicBezTo>
                    <a:pt x="836" y="67"/>
                    <a:pt x="836" y="67"/>
                    <a:pt x="836" y="67"/>
                  </a:cubicBezTo>
                  <a:cubicBezTo>
                    <a:pt x="836" y="105"/>
                    <a:pt x="867" y="135"/>
                    <a:pt x="904" y="135"/>
                  </a:cubicBezTo>
                  <a:cubicBezTo>
                    <a:pt x="941" y="135"/>
                    <a:pt x="971" y="105"/>
                    <a:pt x="971" y="67"/>
                  </a:cubicBezTo>
                  <a:cubicBezTo>
                    <a:pt x="971" y="45"/>
                    <a:pt x="971" y="45"/>
                    <a:pt x="971" y="45"/>
                  </a:cubicBezTo>
                  <a:cubicBezTo>
                    <a:pt x="1079" y="45"/>
                    <a:pt x="1079" y="45"/>
                    <a:pt x="1079" y="45"/>
                  </a:cubicBezTo>
                  <a:cubicBezTo>
                    <a:pt x="1083" y="45"/>
                    <a:pt x="1086" y="48"/>
                    <a:pt x="1086" y="52"/>
                  </a:cubicBezTo>
                  <a:cubicBezTo>
                    <a:pt x="1086" y="1248"/>
                    <a:pt x="1086" y="1248"/>
                    <a:pt x="1086" y="1248"/>
                  </a:cubicBezTo>
                  <a:cubicBezTo>
                    <a:pt x="1086" y="1260"/>
                    <a:pt x="1096" y="1270"/>
                    <a:pt x="1109" y="1270"/>
                  </a:cubicBezTo>
                  <a:cubicBezTo>
                    <a:pt x="1121" y="1270"/>
                    <a:pt x="1131" y="1260"/>
                    <a:pt x="1131" y="1248"/>
                  </a:cubicBezTo>
                  <a:cubicBezTo>
                    <a:pt x="1131" y="52"/>
                    <a:pt x="1131" y="52"/>
                    <a:pt x="1131" y="52"/>
                  </a:cubicBezTo>
                  <a:cubicBezTo>
                    <a:pt x="1131" y="24"/>
                    <a:pt x="1107" y="0"/>
                    <a:pt x="1079" y="0"/>
                  </a:cubicBezTo>
                  <a:close/>
                  <a:moveTo>
                    <a:pt x="1079" y="0"/>
                  </a:move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7A7D55CA-AF3C-4617-A9C5-C8837B41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814321"/>
              <a:ext cx="87313" cy="77788"/>
            </a:xfrm>
            <a:custGeom>
              <a:avLst/>
              <a:gdLst>
                <a:gd name="T0" fmla="*/ 53 w 313"/>
                <a:gd name="T1" fmla="*/ 275 h 275"/>
                <a:gd name="T2" fmla="*/ 223 w 313"/>
                <a:gd name="T3" fmla="*/ 275 h 275"/>
                <a:gd name="T4" fmla="*/ 276 w 313"/>
                <a:gd name="T5" fmla="*/ 222 h 275"/>
                <a:gd name="T6" fmla="*/ 276 w 313"/>
                <a:gd name="T7" fmla="*/ 96 h 275"/>
                <a:gd name="T8" fmla="*/ 305 w 313"/>
                <a:gd name="T9" fmla="*/ 67 h 275"/>
                <a:gd name="T10" fmla="*/ 304 w 313"/>
                <a:gd name="T11" fmla="*/ 35 h 275"/>
                <a:gd name="T12" fmla="*/ 273 w 313"/>
                <a:gd name="T13" fmla="*/ 35 h 275"/>
                <a:gd name="T14" fmla="*/ 223 w 313"/>
                <a:gd name="T15" fmla="*/ 0 h 275"/>
                <a:gd name="T16" fmla="*/ 53 w 313"/>
                <a:gd name="T17" fmla="*/ 0 h 275"/>
                <a:gd name="T18" fmla="*/ 0 w 313"/>
                <a:gd name="T19" fmla="*/ 52 h 275"/>
                <a:gd name="T20" fmla="*/ 0 w 313"/>
                <a:gd name="T21" fmla="*/ 222 h 275"/>
                <a:gd name="T22" fmla="*/ 53 w 313"/>
                <a:gd name="T23" fmla="*/ 275 h 275"/>
                <a:gd name="T24" fmla="*/ 45 w 313"/>
                <a:gd name="T25" fmla="*/ 52 h 275"/>
                <a:gd name="T26" fmla="*/ 53 w 313"/>
                <a:gd name="T27" fmla="*/ 45 h 275"/>
                <a:gd name="T28" fmla="*/ 223 w 313"/>
                <a:gd name="T29" fmla="*/ 45 h 275"/>
                <a:gd name="T30" fmla="*/ 231 w 313"/>
                <a:gd name="T31" fmla="*/ 52 h 275"/>
                <a:gd name="T32" fmla="*/ 231 w 313"/>
                <a:gd name="T33" fmla="*/ 77 h 275"/>
                <a:gd name="T34" fmla="*/ 156 w 313"/>
                <a:gd name="T35" fmla="*/ 153 h 275"/>
                <a:gd name="T36" fmla="*/ 96 w 313"/>
                <a:gd name="T37" fmla="*/ 109 h 275"/>
                <a:gd name="T38" fmla="*/ 65 w 313"/>
                <a:gd name="T39" fmla="*/ 113 h 275"/>
                <a:gd name="T40" fmla="*/ 69 w 313"/>
                <a:gd name="T41" fmla="*/ 145 h 275"/>
                <a:gd name="T42" fmla="*/ 145 w 313"/>
                <a:gd name="T43" fmla="*/ 201 h 275"/>
                <a:gd name="T44" fmla="*/ 158 w 313"/>
                <a:gd name="T45" fmla="*/ 205 h 275"/>
                <a:gd name="T46" fmla="*/ 175 w 313"/>
                <a:gd name="T47" fmla="*/ 199 h 275"/>
                <a:gd name="T48" fmla="*/ 231 w 313"/>
                <a:gd name="T49" fmla="*/ 142 h 275"/>
                <a:gd name="T50" fmla="*/ 231 w 313"/>
                <a:gd name="T51" fmla="*/ 222 h 275"/>
                <a:gd name="T52" fmla="*/ 223 w 313"/>
                <a:gd name="T53" fmla="*/ 230 h 275"/>
                <a:gd name="T54" fmla="*/ 53 w 313"/>
                <a:gd name="T55" fmla="*/ 230 h 275"/>
                <a:gd name="T56" fmla="*/ 45 w 313"/>
                <a:gd name="T57" fmla="*/ 222 h 275"/>
                <a:gd name="T58" fmla="*/ 45 w 313"/>
                <a:gd name="T59" fmla="*/ 52 h 275"/>
                <a:gd name="T60" fmla="*/ 45 w 313"/>
                <a:gd name="T61" fmla="*/ 52 h 275"/>
                <a:gd name="T62" fmla="*/ 45 w 313"/>
                <a:gd name="T63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275">
                  <a:moveTo>
                    <a:pt x="53" y="275"/>
                  </a:move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1"/>
                    <a:pt x="276" y="222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13" y="58"/>
                    <a:pt x="313" y="44"/>
                    <a:pt x="304" y="35"/>
                  </a:cubicBezTo>
                  <a:cubicBezTo>
                    <a:pt x="296" y="26"/>
                    <a:pt x="282" y="26"/>
                    <a:pt x="273" y="35"/>
                  </a:cubicBezTo>
                  <a:cubicBezTo>
                    <a:pt x="266" y="14"/>
                    <a:pt x="246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1"/>
                    <a:pt x="24" y="275"/>
                    <a:pt x="53" y="275"/>
                  </a:cubicBez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6" y="101"/>
                    <a:pt x="72" y="103"/>
                    <a:pt x="65" y="113"/>
                  </a:cubicBezTo>
                  <a:cubicBezTo>
                    <a:pt x="57" y="123"/>
                    <a:pt x="59" y="137"/>
                    <a:pt x="69" y="145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9" y="204"/>
                    <a:pt x="154" y="205"/>
                    <a:pt x="158" y="205"/>
                  </a:cubicBezTo>
                  <a:cubicBezTo>
                    <a:pt x="164" y="205"/>
                    <a:pt x="170" y="203"/>
                    <a:pt x="175" y="199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B0B41397-B894-4EA5-809D-1178CAB5F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922271"/>
              <a:ext cx="76200" cy="77788"/>
            </a:xfrm>
            <a:custGeom>
              <a:avLst/>
              <a:gdLst>
                <a:gd name="T0" fmla="*/ 0 w 276"/>
                <a:gd name="T1" fmla="*/ 223 h 276"/>
                <a:gd name="T2" fmla="*/ 53 w 276"/>
                <a:gd name="T3" fmla="*/ 276 h 276"/>
                <a:gd name="T4" fmla="*/ 223 w 276"/>
                <a:gd name="T5" fmla="*/ 276 h 276"/>
                <a:gd name="T6" fmla="*/ 276 w 276"/>
                <a:gd name="T7" fmla="*/ 223 h 276"/>
                <a:gd name="T8" fmla="*/ 276 w 276"/>
                <a:gd name="T9" fmla="*/ 53 h 276"/>
                <a:gd name="T10" fmla="*/ 223 w 276"/>
                <a:gd name="T11" fmla="*/ 0 h 276"/>
                <a:gd name="T12" fmla="*/ 53 w 276"/>
                <a:gd name="T13" fmla="*/ 0 h 276"/>
                <a:gd name="T14" fmla="*/ 0 w 276"/>
                <a:gd name="T15" fmla="*/ 53 h 276"/>
                <a:gd name="T16" fmla="*/ 0 w 276"/>
                <a:gd name="T17" fmla="*/ 223 h 276"/>
                <a:gd name="T18" fmla="*/ 45 w 276"/>
                <a:gd name="T19" fmla="*/ 53 h 276"/>
                <a:gd name="T20" fmla="*/ 53 w 276"/>
                <a:gd name="T21" fmla="*/ 45 h 276"/>
                <a:gd name="T22" fmla="*/ 223 w 276"/>
                <a:gd name="T23" fmla="*/ 45 h 276"/>
                <a:gd name="T24" fmla="*/ 231 w 276"/>
                <a:gd name="T25" fmla="*/ 53 h 276"/>
                <a:gd name="T26" fmla="*/ 231 w 276"/>
                <a:gd name="T27" fmla="*/ 223 h 276"/>
                <a:gd name="T28" fmla="*/ 223 w 276"/>
                <a:gd name="T29" fmla="*/ 231 h 276"/>
                <a:gd name="T30" fmla="*/ 53 w 276"/>
                <a:gd name="T31" fmla="*/ 231 h 276"/>
                <a:gd name="T32" fmla="*/ 45 w 276"/>
                <a:gd name="T33" fmla="*/ 223 h 276"/>
                <a:gd name="T34" fmla="*/ 45 w 276"/>
                <a:gd name="T35" fmla="*/ 53 h 276"/>
                <a:gd name="T36" fmla="*/ 45 w 276"/>
                <a:gd name="T37" fmla="*/ 53 h 276"/>
                <a:gd name="T38" fmla="*/ 45 w 276"/>
                <a:gd name="T39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6">
                  <a:moveTo>
                    <a:pt x="0" y="223"/>
                  </a:moveTo>
                  <a:cubicBezTo>
                    <a:pt x="0" y="252"/>
                    <a:pt x="24" y="276"/>
                    <a:pt x="53" y="276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52" y="276"/>
                    <a:pt x="276" y="252"/>
                    <a:pt x="276" y="22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6" y="24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223"/>
                  </a:lnTo>
                  <a:close/>
                  <a:moveTo>
                    <a:pt x="45" y="53"/>
                  </a:moveTo>
                  <a:cubicBezTo>
                    <a:pt x="45" y="49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9"/>
                    <a:pt x="231" y="53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1"/>
                    <a:pt x="223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49" y="231"/>
                    <a:pt x="45" y="227"/>
                    <a:pt x="45" y="223"/>
                  </a:cubicBezTo>
                  <a:lnTo>
                    <a:pt x="45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BE0FEDEE-711B-4372-B495-8CA32D6EC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3030221"/>
              <a:ext cx="76200" cy="77788"/>
            </a:xfrm>
            <a:custGeom>
              <a:avLst/>
              <a:gdLst>
                <a:gd name="T0" fmla="*/ 0 w 276"/>
                <a:gd name="T1" fmla="*/ 223 h 275"/>
                <a:gd name="T2" fmla="*/ 53 w 276"/>
                <a:gd name="T3" fmla="*/ 275 h 275"/>
                <a:gd name="T4" fmla="*/ 223 w 276"/>
                <a:gd name="T5" fmla="*/ 275 h 275"/>
                <a:gd name="T6" fmla="*/ 276 w 276"/>
                <a:gd name="T7" fmla="*/ 223 h 275"/>
                <a:gd name="T8" fmla="*/ 276 w 276"/>
                <a:gd name="T9" fmla="*/ 52 h 275"/>
                <a:gd name="T10" fmla="*/ 223 w 276"/>
                <a:gd name="T11" fmla="*/ 0 h 275"/>
                <a:gd name="T12" fmla="*/ 53 w 276"/>
                <a:gd name="T13" fmla="*/ 0 h 275"/>
                <a:gd name="T14" fmla="*/ 0 w 276"/>
                <a:gd name="T15" fmla="*/ 52 h 275"/>
                <a:gd name="T16" fmla="*/ 0 w 276"/>
                <a:gd name="T17" fmla="*/ 223 h 275"/>
                <a:gd name="T18" fmla="*/ 45 w 276"/>
                <a:gd name="T19" fmla="*/ 52 h 275"/>
                <a:gd name="T20" fmla="*/ 53 w 276"/>
                <a:gd name="T21" fmla="*/ 45 h 275"/>
                <a:gd name="T22" fmla="*/ 223 w 276"/>
                <a:gd name="T23" fmla="*/ 45 h 275"/>
                <a:gd name="T24" fmla="*/ 231 w 276"/>
                <a:gd name="T25" fmla="*/ 52 h 275"/>
                <a:gd name="T26" fmla="*/ 231 w 276"/>
                <a:gd name="T27" fmla="*/ 223 h 275"/>
                <a:gd name="T28" fmla="*/ 223 w 276"/>
                <a:gd name="T29" fmla="*/ 230 h 275"/>
                <a:gd name="T30" fmla="*/ 53 w 276"/>
                <a:gd name="T31" fmla="*/ 230 h 275"/>
                <a:gd name="T32" fmla="*/ 45 w 276"/>
                <a:gd name="T33" fmla="*/ 223 h 275"/>
                <a:gd name="T34" fmla="*/ 45 w 276"/>
                <a:gd name="T35" fmla="*/ 52 h 275"/>
                <a:gd name="T36" fmla="*/ 45 w 276"/>
                <a:gd name="T37" fmla="*/ 52 h 275"/>
                <a:gd name="T38" fmla="*/ 45 w 276"/>
                <a:gd name="T39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5">
                  <a:moveTo>
                    <a:pt x="0" y="223"/>
                  </a:moveTo>
                  <a:cubicBezTo>
                    <a:pt x="0" y="252"/>
                    <a:pt x="24" y="275"/>
                    <a:pt x="53" y="275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2"/>
                    <a:pt x="276" y="223"/>
                  </a:cubicBezTo>
                  <a:cubicBezTo>
                    <a:pt x="276" y="52"/>
                    <a:pt x="276" y="52"/>
                    <a:pt x="276" y="52"/>
                  </a:cubicBezTo>
                  <a:cubicBezTo>
                    <a:pt x="276" y="23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lnTo>
                    <a:pt x="0" y="223"/>
                  </a:ln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3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1" name="Freeform 92">
              <a:extLst>
                <a:ext uri="{FF2B5EF4-FFF2-40B4-BE49-F238E27FC236}">
                  <a16:creationId xmlns:a16="http://schemas.microsoft.com/office/drawing/2014/main" id="{584AB818-CEB4-461F-B1E3-4C9606B72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301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2" name="Freeform 93">
              <a:extLst>
                <a:ext uri="{FF2B5EF4-FFF2-40B4-BE49-F238E27FC236}">
                  <a16:creationId xmlns:a16="http://schemas.microsoft.com/office/drawing/2014/main" id="{B127501B-E74C-47EC-80B9-9728558D9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635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99CAF77A-EADD-4C3E-95AB-65D3B6318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397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1AC02842-8175-49C4-84AE-009181583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73071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5" name="Freeform 96">
              <a:extLst>
                <a:ext uri="{FF2B5EF4-FFF2-40B4-BE49-F238E27FC236}">
                  <a16:creationId xmlns:a16="http://schemas.microsoft.com/office/drawing/2014/main" id="{302D8281-F8DE-49EB-A2EA-E69EDD1B4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460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DA1A288A-B5D2-4242-B432-78ECED9B5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794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2114BF08-1562-4B7B-A20B-4E6765F92A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026" y="2660626"/>
            <a:ext cx="2084400" cy="1093857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A323426B-3AD7-45BC-A6DF-9E38AE428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6" y="4406387"/>
            <a:ext cx="2084400" cy="1356739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78DCE-E17D-44F9-88DA-5D2FABB9F9A8}"/>
              </a:ext>
            </a:extLst>
          </p:cNvPr>
          <p:cNvSpPr/>
          <p:nvPr userDrawn="1"/>
        </p:nvSpPr>
        <p:spPr>
          <a:xfrm>
            <a:off x="3486229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Sammendrag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9B7C6-0269-4CE4-9DE3-5D7148747FE1}"/>
              </a:ext>
            </a:extLst>
          </p:cNvPr>
          <p:cNvSpPr/>
          <p:nvPr userDrawn="1"/>
        </p:nvSpPr>
        <p:spPr>
          <a:xfrm>
            <a:off x="7601424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Utvalgte oppdrag</a:t>
            </a:r>
          </a:p>
        </p:txBody>
      </p:sp>
      <p:sp>
        <p:nvSpPr>
          <p:cNvPr id="52" name="ZoneTexte 8">
            <a:extLst>
              <a:ext uri="{FF2B5EF4-FFF2-40B4-BE49-F238E27FC236}">
                <a16:creationId xmlns:a16="http://schemas.microsoft.com/office/drawing/2014/main" id="{D2DDA465-FE9D-4F3E-AF97-8E0EB42A26AE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DED3A0-C445-4088-82E7-EC5510F0035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</p:spTree>
    <p:extLst>
      <p:ext uri="{BB962C8B-B14F-4D97-AF65-F5344CB8AC3E}">
        <p14:creationId xmlns:p14="http://schemas.microsoft.com/office/powerpoint/2010/main" val="22240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8019"/>
            <a:ext cx="11473200" cy="6113615"/>
          </a:xfrm>
          <a:prstGeom prst="rect">
            <a:avLst/>
          </a:prstGeom>
          <a:gradFill flip="none" rotWithShape="1">
            <a:gsLst>
              <a:gs pos="50000">
                <a:schemeClr val="accent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</p:spTree>
    <p:extLst>
      <p:ext uri="{BB962C8B-B14F-4D97-AF65-F5344CB8AC3E}">
        <p14:creationId xmlns:p14="http://schemas.microsoft.com/office/powerpoint/2010/main" val="1327996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4" y="1706796"/>
            <a:ext cx="4080298" cy="612000"/>
          </a:xfrm>
        </p:spPr>
        <p:txBody>
          <a:bodyPr anchor="t"/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  <p:pic>
        <p:nvPicPr>
          <p:cNvPr id="20" name="Picture 19" descr="A person standing next to a lake&#10;&#10;Description automatically generated">
            <a:extLst>
              <a:ext uri="{FF2B5EF4-FFF2-40B4-BE49-F238E27FC236}">
                <a16:creationId xmlns:a16="http://schemas.microsoft.com/office/drawing/2014/main" id="{DE1FBA9F-D6C7-4ACD-BA48-F0CD84A3C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11" t="19287"/>
          <a:stretch/>
        </p:blipFill>
        <p:spPr>
          <a:xfrm>
            <a:off x="6096000" y="1006828"/>
            <a:ext cx="4544736" cy="45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5469A-3F47-4DE9-913B-7AF0B899C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30" y="3163137"/>
            <a:ext cx="4176941" cy="5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9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/>
              <a:t>Click to edit master text style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4F066F-16F0-4960-BDC4-E8982D4A1BB8}" type="datetime1">
              <a:rPr lang="en-GB" noProof="0" smtClean="0"/>
              <a:t>08/02/2023</a:t>
            </a:fld>
            <a:endParaRPr lang="en-GB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Sopra Steria Corporate Presentation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Colour of texts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noProof="0"/>
              <a:t>Click to edit master subtitle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213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89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2" y="241307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4753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9B63F56F-903A-4270-A9B5-96A8437CCCC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B50B3-78D9-4804-90E1-0DBFB1B0DE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44C25-DC6F-4E76-BA3E-745C0EEA453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37469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D28B304-042B-4EC3-B8BD-9A9684FC269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348414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458896F-4266-4991-A883-A25E4AE97C6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759358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</p:spTree>
    <p:extLst>
      <p:ext uri="{BB962C8B-B14F-4D97-AF65-F5344CB8AC3E}">
        <p14:creationId xmlns:p14="http://schemas.microsoft.com/office/powerpoint/2010/main" val="348252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r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AD24E80-FF30-4979-B949-8C09A7A86D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3954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1588D626-9C84-4BCC-86F1-DDEB8D80ED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3010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A6CFC49-7594-417E-AA82-64CBD29D02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899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AA9D41F4-7489-437A-A64A-09E40D9D041C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7CA3E-A8C8-4F8D-9499-EA5828150E5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6D9EFA5-A170-4F71-A665-B7CAF248D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1ADE2FD-730B-41A0-B0A8-691DB7CBCD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6EF679-9EAE-456F-9AA1-C25419EC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91792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/2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028A8-DDDF-417A-9AC4-705DEE47DE2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pic>
        <p:nvPicPr>
          <p:cNvPr id="17" name="Image 9">
            <a:extLst>
              <a:ext uri="{FF2B5EF4-FFF2-40B4-BE49-F238E27FC236}">
                <a16:creationId xmlns:a16="http://schemas.microsoft.com/office/drawing/2014/main" id="{91B963FF-5BA8-4B1C-8F77-75057C585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534058-EEEB-4AD1-9139-1380907E4B6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B87282-3191-405E-89F7-08B13818FBC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C11D9C6-AFBD-4E90-B330-3AFBFE0656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516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1497C9C0-21CA-4A38-91B6-677370471E24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20C92E-BE9C-4F02-905B-42F0B7ED3391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835D3-F912-41CC-9971-B9D5FD7E06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C88A4F-4E14-4194-9E8A-ABBD04A94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291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grå bakgru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7ADCB2-0352-46F1-AE02-B38AE6186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57" b="33653"/>
          <a:stretch/>
        </p:blipFill>
        <p:spPr>
          <a:xfrm flipH="1" flipV="1">
            <a:off x="-1668" y="0"/>
            <a:ext cx="12193113" cy="6858000"/>
          </a:xfrm>
          <a:prstGeom prst="rect">
            <a:avLst/>
          </a:prstGeom>
        </p:spPr>
      </p:pic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Tittel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7094BAA-B061-4033-A5AA-F1C3D20765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14" name="ZoneTexte 8">
            <a:extLst>
              <a:ext uri="{FF2B5EF4-FFF2-40B4-BE49-F238E27FC236}">
                <a16:creationId xmlns:a16="http://schemas.microsoft.com/office/drawing/2014/main" id="{A2CE01E7-48C4-4553-86FC-DE382D811F33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4C82F-96D2-4806-8AC2-E48ACB55A890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E0E9D1C-1B1C-495F-9CB1-46189C605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383902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		</a:t>
            </a:r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B9381-E012-D66A-B5E9-B3DBA96265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7000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43" r:id="rId3"/>
    <p:sldLayoutId id="2147483740" r:id="rId4"/>
    <p:sldLayoutId id="2147483741" r:id="rId5"/>
    <p:sldLayoutId id="2147483760" r:id="rId6"/>
    <p:sldLayoutId id="2147483709" r:id="rId7"/>
    <p:sldLayoutId id="2147483739" r:id="rId8"/>
    <p:sldLayoutId id="2147483746" r:id="rId9"/>
    <p:sldLayoutId id="2147483703" r:id="rId10"/>
    <p:sldLayoutId id="2147483730" r:id="rId11"/>
    <p:sldLayoutId id="2147483731" r:id="rId12"/>
    <p:sldLayoutId id="2147483732" r:id="rId13"/>
    <p:sldLayoutId id="2147483761" r:id="rId14"/>
    <p:sldLayoutId id="2147483785" r:id="rId15"/>
    <p:sldLayoutId id="2147483735" r:id="rId16"/>
    <p:sldLayoutId id="2147483769" r:id="rId17"/>
    <p:sldLayoutId id="2147483770" r:id="rId18"/>
    <p:sldLayoutId id="2147483738" r:id="rId19"/>
    <p:sldLayoutId id="2147483737" r:id="rId20"/>
    <p:sldLayoutId id="2147483706" r:id="rId21"/>
    <p:sldLayoutId id="2147483776" r:id="rId22"/>
    <p:sldLayoutId id="2147483707" r:id="rId23"/>
    <p:sldLayoutId id="2147483771" r:id="rId24"/>
    <p:sldLayoutId id="2147483667" r:id="rId25"/>
    <p:sldLayoutId id="2147483671" r:id="rId26"/>
    <p:sldLayoutId id="2147483669" r:id="rId27"/>
    <p:sldLayoutId id="2147483673" r:id="rId28"/>
    <p:sldLayoutId id="2147483668" r:id="rId29"/>
    <p:sldLayoutId id="2147483756" r:id="rId30"/>
    <p:sldLayoutId id="2147483765" r:id="rId31"/>
    <p:sldLayoutId id="2147483766" r:id="rId32"/>
    <p:sldLayoutId id="2147483767" r:id="rId33"/>
    <p:sldLayoutId id="2147483690" r:id="rId34"/>
    <p:sldLayoutId id="2147483689" r:id="rId35"/>
    <p:sldLayoutId id="2147483713" r:id="rId36"/>
    <p:sldLayoutId id="2147483717" r:id="rId37"/>
    <p:sldLayoutId id="2147483718" r:id="rId38"/>
    <p:sldLayoutId id="2147483751" r:id="rId39"/>
    <p:sldLayoutId id="2147483758" r:id="rId40"/>
    <p:sldLayoutId id="2147483768" r:id="rId41"/>
    <p:sldLayoutId id="2147483777" r:id="rId42"/>
    <p:sldLayoutId id="2147483778" r:id="rId43"/>
    <p:sldLayoutId id="2147483779" r:id="rId44"/>
    <p:sldLayoutId id="2147483782" r:id="rId45"/>
    <p:sldLayoutId id="2147483786" r:id="rId46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ppthackcon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hupio/permission-manager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nniped.dev/" TargetMode="External"/><Relationship Id="rId4" Type="http://schemas.openxmlformats.org/officeDocument/2006/relationships/hyperlink" Target="https://github.com/dexidp/dex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irwindsOps/pluto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github.com/msandbu/ppthackcon" TargetMode="External"/><Relationship Id="rId4" Type="http://schemas.openxmlformats.org/officeDocument/2006/relationships/hyperlink" Target="mailto:Marius.sandbu@soprasteria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Threat-Matrix-for-Kubernete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hyperlink" Target="https://resources.snyk.io/state-of-open-source-security-report-2022?aliId=eyJpIjoiXC83SHZ3QVhKT2ZGMmgxUkQiLCJ0IjoiMzhXXC9YSmZYNU4rV3VsY25jN2JlYXc9PSJ9#page=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hyperlink" Target="https://www.redhat.com/rhdc/managed-files/cl-state-of-kubernetes-security-report-2022-ebook-f31209-202205-en.pdf" TargetMode="Externa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0F77F3-0788-6F2A-3AEB-B598336E6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138" y="4189379"/>
            <a:ext cx="7782836" cy="1199745"/>
          </a:xfrm>
        </p:spPr>
        <p:txBody>
          <a:bodyPr>
            <a:normAutofit/>
          </a:bodyPr>
          <a:lstStyle/>
          <a:p>
            <a:r>
              <a:rPr lang="nb-NO" sz="2400" b="1" dirty="0"/>
              <a:t>Marius Sandbu </a:t>
            </a:r>
            <a:br>
              <a:rPr lang="nb-NO" sz="2400" dirty="0"/>
            </a:br>
            <a:r>
              <a:rPr lang="nb-NO" sz="2400" dirty="0"/>
              <a:t>Skyevangelist @ Sopra Steria</a:t>
            </a:r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CBD2949D-0099-8842-DB8E-2AA3855637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sz="4000" dirty="0">
                <a:solidFill>
                  <a:schemeClr val="tx1">
                    <a:lumMod val="50000"/>
                  </a:schemeClr>
                </a:solidFill>
              </a:rPr>
              <a:t>Kubernetes + Sikkerhet = Sant?</a:t>
            </a:r>
            <a:endParaRPr lang="nb-NO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7A5E9-61C8-5799-0547-FB0288B33848}"/>
              </a:ext>
            </a:extLst>
          </p:cNvPr>
          <p:cNvSpPr txBox="1"/>
          <p:nvPr/>
        </p:nvSpPr>
        <p:spPr>
          <a:xfrm>
            <a:off x="479899" y="5982669"/>
            <a:ext cx="9273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 b="1" dirty="0"/>
              <a:t>Link til PPT: </a:t>
            </a:r>
            <a:r>
              <a:rPr lang="en-US" sz="2000" b="1" dirty="0">
                <a:hlinkClick r:id="rId2"/>
              </a:rPr>
              <a:t>https://github.com/msandbu/ppthackcon</a:t>
            </a:r>
            <a:endParaRPr lang="en-NO" sz="2000" b="1" dirty="0"/>
          </a:p>
        </p:txBody>
      </p:sp>
    </p:spTree>
    <p:extLst>
      <p:ext uri="{BB962C8B-B14F-4D97-AF65-F5344CB8AC3E}">
        <p14:creationId xmlns:p14="http://schemas.microsoft.com/office/powerpoint/2010/main" val="160864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FCEA20A-A571-207E-3BFB-B6ABECE6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519917"/>
            <a:ext cx="10751503" cy="750017"/>
          </a:xfrm>
        </p:spPr>
        <p:txBody>
          <a:bodyPr>
            <a:normAutofit/>
          </a:bodyPr>
          <a:lstStyle/>
          <a:p>
            <a:pPr algn="ctr"/>
            <a:r>
              <a:rPr lang="en-GB" sz="2800" dirty="0" err="1"/>
              <a:t>Ikke</a:t>
            </a:r>
            <a:r>
              <a:rPr lang="en-GB" sz="2800" dirty="0"/>
              <a:t> alle </a:t>
            </a:r>
            <a:r>
              <a:rPr lang="en-GB" sz="2800" dirty="0" err="1"/>
              <a:t>angrep</a:t>
            </a:r>
            <a:r>
              <a:rPr lang="en-GB" sz="2800" dirty="0"/>
              <a:t> </a:t>
            </a:r>
            <a:r>
              <a:rPr lang="en-GB" sz="2800" dirty="0" err="1"/>
              <a:t>som</a:t>
            </a:r>
            <a:r>
              <a:rPr lang="en-GB" sz="2800" dirty="0"/>
              <a:t> er like </a:t>
            </a:r>
            <a:r>
              <a:rPr lang="en-GB" sz="2800" dirty="0" err="1"/>
              <a:t>farlige</a:t>
            </a:r>
            <a:r>
              <a:rPr lang="en-GB" sz="2800" dirty="0"/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669FF-CC8D-498B-4E7B-36D1B8600B30}"/>
              </a:ext>
            </a:extLst>
          </p:cNvPr>
          <p:cNvSpPr/>
          <p:nvPr/>
        </p:nvSpPr>
        <p:spPr>
          <a:xfrm>
            <a:off x="856034" y="1374844"/>
            <a:ext cx="2367064" cy="849548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Kubernetes med Kubeflow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0882E-45BF-A507-4674-C4D429D46A0E}"/>
              </a:ext>
            </a:extLst>
          </p:cNvPr>
          <p:cNvSpPr/>
          <p:nvPr/>
        </p:nvSpPr>
        <p:spPr>
          <a:xfrm>
            <a:off x="856034" y="2383278"/>
            <a:ext cx="2367064" cy="1592091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Organisasjon som brukte Kubeflow for Tensorflow jobber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14F84-2C61-1571-0078-A9AD69DD6CE2}"/>
              </a:ext>
            </a:extLst>
          </p:cNvPr>
          <p:cNvSpPr/>
          <p:nvPr/>
        </p:nvSpPr>
        <p:spPr>
          <a:xfrm>
            <a:off x="856034" y="4231534"/>
            <a:ext cx="2367064" cy="1994168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Kubeflow dashboard åpnet fra Internett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EBEB5-724F-D81C-275F-1352A7BF093B}"/>
              </a:ext>
            </a:extLst>
          </p:cNvPr>
          <p:cNvSpPr/>
          <p:nvPr/>
        </p:nvSpPr>
        <p:spPr>
          <a:xfrm>
            <a:off x="3664084" y="1520759"/>
            <a:ext cx="2795081" cy="86251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Kubeflow Pipeline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7844A1-D657-5AD8-63C0-B4BB58CC5881}"/>
              </a:ext>
            </a:extLst>
          </p:cNvPr>
          <p:cNvSpPr/>
          <p:nvPr/>
        </p:nvSpPr>
        <p:spPr>
          <a:xfrm>
            <a:off x="5826867" y="2581074"/>
            <a:ext cx="3123574" cy="1316806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Ny Pipeline </a:t>
            </a:r>
            <a:r>
              <a:rPr lang="nb-NO" sz="20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D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ocker Images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fra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Docker Hub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3AB232-4E88-918C-5E32-14812C9B604C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5016147" y="2428756"/>
            <a:ext cx="856199" cy="765242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F1DF1E-6067-EB0A-3E15-22A621771363}"/>
              </a:ext>
            </a:extLst>
          </p:cNvPr>
          <p:cNvSpPr/>
          <p:nvPr/>
        </p:nvSpPr>
        <p:spPr>
          <a:xfrm>
            <a:off x="8488861" y="4338394"/>
            <a:ext cx="3123574" cy="7408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MRig for CPU Mining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F67C04-D51D-35D9-9A41-A4FDBF4FD450}"/>
              </a:ext>
            </a:extLst>
          </p:cNvPr>
          <p:cNvCxnSpPr>
            <a:cxnSpLocks/>
            <a:stCxn id="12" idx="2"/>
            <a:endCxn id="14" idx="1"/>
          </p:cNvCxnSpPr>
          <p:nvPr/>
        </p:nvCxnSpPr>
        <p:spPr>
          <a:xfrm rot="16200000" flipH="1">
            <a:off x="7533284" y="3753249"/>
            <a:ext cx="810946" cy="1100207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F94D6F-F0B8-440B-AFB9-0EBCFDAA3413}"/>
              </a:ext>
            </a:extLst>
          </p:cNvPr>
          <p:cNvSpPr/>
          <p:nvPr/>
        </p:nvSpPr>
        <p:spPr>
          <a:xfrm>
            <a:off x="8488861" y="5358473"/>
            <a:ext cx="3123574" cy="7408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Ethminer for GPU mining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BDC454-54B0-E729-0528-FD5A49BCD3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37405" y="4252737"/>
            <a:ext cx="1831026" cy="1121310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3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151669" y="762456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Komprimert Git Pipeline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D61FBD-44A0-4115-C79A-8091B533418D}"/>
              </a:ext>
            </a:extLst>
          </p:cNvPr>
          <p:cNvGrpSpPr/>
          <p:nvPr/>
        </p:nvGrpSpPr>
        <p:grpSpPr>
          <a:xfrm>
            <a:off x="554532" y="1702404"/>
            <a:ext cx="11021114" cy="4174766"/>
            <a:chOff x="-39562" y="1408144"/>
            <a:chExt cx="11978100" cy="453727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419FC56-B70B-AE9F-82BE-AFB210AE2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78" y="3165927"/>
              <a:ext cx="1834954" cy="558403"/>
            </a:xfrm>
            <a:custGeom>
              <a:avLst/>
              <a:gdLst>
                <a:gd name="T0" fmla="*/ 1298 w 1298"/>
                <a:gd name="T1" fmla="*/ 395 h 395"/>
                <a:gd name="T2" fmla="*/ 0 w 1298"/>
                <a:gd name="T3" fmla="*/ 395 h 395"/>
                <a:gd name="T4" fmla="*/ 103 w 1298"/>
                <a:gd name="T5" fmla="*/ 203 h 395"/>
                <a:gd name="T6" fmla="*/ 0 w 1298"/>
                <a:gd name="T7" fmla="*/ 0 h 395"/>
                <a:gd name="T8" fmla="*/ 1298 w 1298"/>
                <a:gd name="T9" fmla="*/ 0 h 395"/>
                <a:gd name="T10" fmla="*/ 1298 w 1298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8" h="395">
                  <a:moveTo>
                    <a:pt x="1298" y="395"/>
                  </a:moveTo>
                  <a:lnTo>
                    <a:pt x="0" y="395"/>
                  </a:lnTo>
                  <a:lnTo>
                    <a:pt x="103" y="203"/>
                  </a:lnTo>
                  <a:lnTo>
                    <a:pt x="0" y="0"/>
                  </a:lnTo>
                  <a:lnTo>
                    <a:pt x="1298" y="0"/>
                  </a:lnTo>
                  <a:lnTo>
                    <a:pt x="1298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9D1263-BD3A-CCBB-0074-8FFF2220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999" y="3165927"/>
              <a:ext cx="1834954" cy="558403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FDFFA-DFD1-02DC-4EB1-ECA238B6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920" y="3165927"/>
              <a:ext cx="1829300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A118F4-FF3D-EE22-F13E-641A753FC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87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9F60FC-C7FB-75BF-F871-012EF233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969" y="3165927"/>
              <a:ext cx="1996113" cy="558403"/>
            </a:xfrm>
            <a:custGeom>
              <a:avLst/>
              <a:gdLst>
                <a:gd name="T0" fmla="*/ 1294 w 1412"/>
                <a:gd name="T1" fmla="*/ 395 h 395"/>
                <a:gd name="T2" fmla="*/ 0 w 1412"/>
                <a:gd name="T3" fmla="*/ 395 h 395"/>
                <a:gd name="T4" fmla="*/ 0 w 1412"/>
                <a:gd name="T5" fmla="*/ 0 h 395"/>
                <a:gd name="T6" fmla="*/ 1294 w 1412"/>
                <a:gd name="T7" fmla="*/ 0 h 395"/>
                <a:gd name="T8" fmla="*/ 1412 w 1412"/>
                <a:gd name="T9" fmla="*/ 211 h 395"/>
                <a:gd name="T10" fmla="*/ 1294 w 1412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2" h="395">
                  <a:moveTo>
                    <a:pt x="1294" y="395"/>
                  </a:moveTo>
                  <a:lnTo>
                    <a:pt x="0" y="395"/>
                  </a:lnTo>
                  <a:lnTo>
                    <a:pt x="0" y="0"/>
                  </a:lnTo>
                  <a:lnTo>
                    <a:pt x="1294" y="0"/>
                  </a:lnTo>
                  <a:lnTo>
                    <a:pt x="1412" y="211"/>
                  </a:lnTo>
                  <a:lnTo>
                    <a:pt x="1294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93A27B-7168-880E-4B6F-B67F584E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779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33CBB9C-AE55-32DD-474E-294C053B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578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A6857F-743A-E188-C0CE-33D1F747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522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BD4D6F2-D3A2-C836-0E0A-306611BF3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1913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2A39B77-B02A-310C-F1C6-B9D2D901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260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DCAED494-A4F9-CE9A-3369-AF381A49D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991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384DBF69-2160-076B-D64F-D0312F99A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62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2BC8091C-C377-EC1A-246A-A8DD04E03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296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19" name="Connecteur droit 79">
              <a:extLst>
                <a:ext uri="{FF2B5EF4-FFF2-40B4-BE49-F238E27FC236}">
                  <a16:creationId xmlns:a16="http://schemas.microsoft.com/office/drawing/2014/main" id="{64DE1E89-F037-D5AF-39B0-C0ABCD15A2D6}"/>
                </a:ext>
              </a:extLst>
            </p:cNvPr>
            <p:cNvCxnSpPr/>
            <p:nvPr/>
          </p:nvCxnSpPr>
          <p:spPr>
            <a:xfrm>
              <a:off x="1351563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81">
              <a:extLst>
                <a:ext uri="{FF2B5EF4-FFF2-40B4-BE49-F238E27FC236}">
                  <a16:creationId xmlns:a16="http://schemas.microsoft.com/office/drawing/2014/main" id="{48CA1B10-A5D3-4303-90E8-7265E60F4209}"/>
                </a:ext>
              </a:extLst>
            </p:cNvPr>
            <p:cNvSpPr txBox="1"/>
            <p:nvPr/>
          </p:nvSpPr>
          <p:spPr>
            <a:xfrm>
              <a:off x="-39562" y="1451334"/>
              <a:ext cx="2782251" cy="73866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nb-NO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Utvikler X sitt Access Token ble stjålet og brukt til pålogging 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65E241E8-F002-C209-A604-18235D9B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680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23" name="Connecteur droit 83">
              <a:extLst>
                <a:ext uri="{FF2B5EF4-FFF2-40B4-BE49-F238E27FC236}">
                  <a16:creationId xmlns:a16="http://schemas.microsoft.com/office/drawing/2014/main" id="{25AA7369-A150-F5BB-C9AE-DFAE20BD2300}"/>
                </a:ext>
              </a:extLst>
            </p:cNvPr>
            <p:cNvCxnSpPr/>
            <p:nvPr/>
          </p:nvCxnSpPr>
          <p:spPr>
            <a:xfrm>
              <a:off x="5102947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84">
              <a:extLst>
                <a:ext uri="{FF2B5EF4-FFF2-40B4-BE49-F238E27FC236}">
                  <a16:creationId xmlns:a16="http://schemas.microsoft.com/office/drawing/2014/main" id="{DF9B8A45-80B7-E805-0C22-6AAB6D5D46C7}"/>
                </a:ext>
              </a:extLst>
            </p:cNvPr>
            <p:cNvSpPr txBox="1"/>
            <p:nvPr/>
          </p:nvSpPr>
          <p:spPr>
            <a:xfrm>
              <a:off x="4221921" y="3865137"/>
              <a:ext cx="1664618" cy="607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fr-FR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Dag 1 05:34 (Fredag)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ZoneTexte 85">
              <a:extLst>
                <a:ext uri="{FF2B5EF4-FFF2-40B4-BE49-F238E27FC236}">
                  <a16:creationId xmlns:a16="http://schemas.microsoft.com/office/drawing/2014/main" id="{DEA4BED5-3000-8930-4777-F5B2F7DDF5A4}"/>
                </a:ext>
              </a:extLst>
            </p:cNvPr>
            <p:cNvSpPr txBox="1"/>
            <p:nvPr/>
          </p:nvSpPr>
          <p:spPr>
            <a:xfrm>
              <a:off x="3329048" y="1408144"/>
              <a:ext cx="3682520" cy="7386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3BB05E95-3D8F-617F-0898-755D0D99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8957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27" name="Connecteur droit 87">
              <a:extLst>
                <a:ext uri="{FF2B5EF4-FFF2-40B4-BE49-F238E27FC236}">
                  <a16:creationId xmlns:a16="http://schemas.microsoft.com/office/drawing/2014/main" id="{1454DE85-961C-1EBC-73AB-D2312FE486A1}"/>
                </a:ext>
              </a:extLst>
            </p:cNvPr>
            <p:cNvCxnSpPr/>
            <p:nvPr/>
          </p:nvCxnSpPr>
          <p:spPr>
            <a:xfrm>
              <a:off x="8901224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88">
              <a:extLst>
                <a:ext uri="{FF2B5EF4-FFF2-40B4-BE49-F238E27FC236}">
                  <a16:creationId xmlns:a16="http://schemas.microsoft.com/office/drawing/2014/main" id="{6236F680-62C2-C519-2A3F-2BC3AF10FF45}"/>
                </a:ext>
              </a:extLst>
            </p:cNvPr>
            <p:cNvSpPr txBox="1"/>
            <p:nvPr/>
          </p:nvSpPr>
          <p:spPr>
            <a:xfrm>
              <a:off x="8386837" y="3865137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04:21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ZoneTexte 89">
              <a:extLst>
                <a:ext uri="{FF2B5EF4-FFF2-40B4-BE49-F238E27FC236}">
                  <a16:creationId xmlns:a16="http://schemas.microsoft.com/office/drawing/2014/main" id="{8E6827B2-3922-D81D-6B7E-129336E5B0D4}"/>
                </a:ext>
              </a:extLst>
            </p:cNvPr>
            <p:cNvSpPr txBox="1"/>
            <p:nvPr/>
          </p:nvSpPr>
          <p:spPr>
            <a:xfrm>
              <a:off x="7195756" y="1442628"/>
              <a:ext cx="3416637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b-NO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Prøvde å logge på Azure med credential funnet men kom ikke inn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C3F4BCD1-CE1D-EB8A-8ADA-5CE5DBBF8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51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31" name="Connecteur droit 91">
              <a:extLst>
                <a:ext uri="{FF2B5EF4-FFF2-40B4-BE49-F238E27FC236}">
                  <a16:creationId xmlns:a16="http://schemas.microsoft.com/office/drawing/2014/main" id="{9F34C682-8E08-19E0-C488-809270EF95B4}"/>
                </a:ext>
              </a:extLst>
            </p:cNvPr>
            <p:cNvCxnSpPr/>
            <p:nvPr/>
          </p:nvCxnSpPr>
          <p:spPr>
            <a:xfrm>
              <a:off x="3236781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92">
              <a:extLst>
                <a:ext uri="{FF2B5EF4-FFF2-40B4-BE49-F238E27FC236}">
                  <a16:creationId xmlns:a16="http://schemas.microsoft.com/office/drawing/2014/main" id="{9A4E457C-D4B5-EB3A-70C9-05F3DC500F55}"/>
                </a:ext>
              </a:extLst>
            </p:cNvPr>
            <p:cNvSpPr txBox="1"/>
            <p:nvPr/>
          </p:nvSpPr>
          <p:spPr>
            <a:xfrm>
              <a:off x="2129197" y="4650127"/>
              <a:ext cx="2196201" cy="123422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nb-NO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Angriper analyserte kildekode og modifiserte den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ZoneTexte 93">
              <a:extLst>
                <a:ext uri="{FF2B5EF4-FFF2-40B4-BE49-F238E27FC236}">
                  <a16:creationId xmlns:a16="http://schemas.microsoft.com/office/drawing/2014/main" id="{06F882CE-1B7A-5507-CE96-218F84B0B7C5}"/>
                </a:ext>
              </a:extLst>
            </p:cNvPr>
            <p:cNvSpPr txBox="1"/>
            <p:nvPr/>
          </p:nvSpPr>
          <p:spPr>
            <a:xfrm>
              <a:off x="2515002" y="2726328"/>
              <a:ext cx="1443559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Dag 1 04:20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4B5F3329-7ABC-1727-6EDD-93944F86C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300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35" name="Connecteur droit 108">
              <a:extLst>
                <a:ext uri="{FF2B5EF4-FFF2-40B4-BE49-F238E27FC236}">
                  <a16:creationId xmlns:a16="http://schemas.microsoft.com/office/drawing/2014/main" id="{F6FE8843-4D1D-4CC3-393A-DB0557744D2A}"/>
                </a:ext>
              </a:extLst>
            </p:cNvPr>
            <p:cNvCxnSpPr/>
            <p:nvPr/>
          </p:nvCxnSpPr>
          <p:spPr>
            <a:xfrm>
              <a:off x="7011567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109">
              <a:extLst>
                <a:ext uri="{FF2B5EF4-FFF2-40B4-BE49-F238E27FC236}">
                  <a16:creationId xmlns:a16="http://schemas.microsoft.com/office/drawing/2014/main" id="{D3575ADE-9143-46C0-2543-224F53CF00D9}"/>
                </a:ext>
              </a:extLst>
            </p:cNvPr>
            <p:cNvSpPr txBox="1"/>
            <p:nvPr/>
          </p:nvSpPr>
          <p:spPr>
            <a:xfrm>
              <a:off x="5886539" y="4711192"/>
              <a:ext cx="2318530" cy="12342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b-NO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Aksesserte Blob Storage på Azure infrastrukturen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ZoneTexte 110">
              <a:extLst>
                <a:ext uri="{FF2B5EF4-FFF2-40B4-BE49-F238E27FC236}">
                  <a16:creationId xmlns:a16="http://schemas.microsoft.com/office/drawing/2014/main" id="{9CD513A2-F8B9-19B9-0E27-87B51A020C38}"/>
                </a:ext>
              </a:extLst>
            </p:cNvPr>
            <p:cNvSpPr txBox="1"/>
            <p:nvPr/>
          </p:nvSpPr>
          <p:spPr>
            <a:xfrm>
              <a:off x="6497181" y="2690019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endParaRPr lang="fr-FR" sz="140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08577101-CD72-ACEC-D34E-B3C41BE8C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765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835">
                <a:solidFill>
                  <a:srgbClr val="000000"/>
                </a:solidFill>
              </a:endParaRPr>
            </a:p>
          </p:txBody>
        </p:sp>
        <p:cxnSp>
          <p:nvCxnSpPr>
            <p:cNvPr id="39" name="Connecteur droit 112">
              <a:extLst>
                <a:ext uri="{FF2B5EF4-FFF2-40B4-BE49-F238E27FC236}">
                  <a16:creationId xmlns:a16="http://schemas.microsoft.com/office/drawing/2014/main" id="{69885368-C245-2E0B-506C-A33F43F46464}"/>
                </a:ext>
              </a:extLst>
            </p:cNvPr>
            <p:cNvCxnSpPr/>
            <p:nvPr/>
          </p:nvCxnSpPr>
          <p:spPr>
            <a:xfrm>
              <a:off x="10849921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113">
              <a:extLst>
                <a:ext uri="{FF2B5EF4-FFF2-40B4-BE49-F238E27FC236}">
                  <a16:creationId xmlns:a16="http://schemas.microsoft.com/office/drawing/2014/main" id="{38162510-3C58-2387-D8F7-E8A3F00FDFBB}"/>
                </a:ext>
              </a:extLst>
            </p:cNvPr>
            <p:cNvSpPr txBox="1"/>
            <p:nvPr/>
          </p:nvSpPr>
          <p:spPr>
            <a:xfrm>
              <a:off x="9742337" y="4711192"/>
              <a:ext cx="2196201" cy="10416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nb-NO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Logget ut og fikk hentet ut noe data men vi fant aldri ut av hva slags data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ZoneTexte 114">
              <a:extLst>
                <a:ext uri="{FF2B5EF4-FFF2-40B4-BE49-F238E27FC236}">
                  <a16:creationId xmlns:a16="http://schemas.microsoft.com/office/drawing/2014/main" id="{F47D8899-D5FE-6532-064A-AD2D4D6BDB36}"/>
                </a:ext>
              </a:extLst>
            </p:cNvPr>
            <p:cNvSpPr txBox="1"/>
            <p:nvPr/>
          </p:nvSpPr>
          <p:spPr>
            <a:xfrm>
              <a:off x="10335536" y="2772991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 b="1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04:37</a:t>
              </a:r>
              <a:endParaRPr lang="fr-FR" sz="140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ZoneTexte 115">
              <a:extLst>
                <a:ext uri="{FF2B5EF4-FFF2-40B4-BE49-F238E27FC236}">
                  <a16:creationId xmlns:a16="http://schemas.microsoft.com/office/drawing/2014/main" id="{121BC768-3A11-6E8F-107B-D63B40A18AF5}"/>
                </a:ext>
              </a:extLst>
            </p:cNvPr>
            <p:cNvSpPr txBox="1"/>
            <p:nvPr/>
          </p:nvSpPr>
          <p:spPr>
            <a:xfrm>
              <a:off x="1018779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</p:txBody>
        </p:sp>
        <p:sp>
          <p:nvSpPr>
            <p:cNvPr id="43" name="ZoneTexte 116">
              <a:extLst>
                <a:ext uri="{FF2B5EF4-FFF2-40B4-BE49-F238E27FC236}">
                  <a16:creationId xmlns:a16="http://schemas.microsoft.com/office/drawing/2014/main" id="{42AAFF38-82B1-3AD4-DB04-3962917D6C6C}"/>
                </a:ext>
              </a:extLst>
            </p:cNvPr>
            <p:cNvSpPr txBox="1"/>
            <p:nvPr/>
          </p:nvSpPr>
          <p:spPr>
            <a:xfrm>
              <a:off x="2880028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</p:txBody>
        </p:sp>
        <p:sp>
          <p:nvSpPr>
            <p:cNvPr id="44" name="ZoneTexte 117">
              <a:extLst>
                <a:ext uri="{FF2B5EF4-FFF2-40B4-BE49-F238E27FC236}">
                  <a16:creationId xmlns:a16="http://schemas.microsoft.com/office/drawing/2014/main" id="{260BEA0B-6042-E8B2-8DED-7E42E6F91422}"/>
                </a:ext>
              </a:extLst>
            </p:cNvPr>
            <p:cNvSpPr txBox="1"/>
            <p:nvPr/>
          </p:nvSpPr>
          <p:spPr>
            <a:xfrm>
              <a:off x="4771913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</a:p>
          </p:txBody>
        </p:sp>
        <p:sp>
          <p:nvSpPr>
            <p:cNvPr id="45" name="ZoneTexte 118">
              <a:extLst>
                <a:ext uri="{FF2B5EF4-FFF2-40B4-BE49-F238E27FC236}">
                  <a16:creationId xmlns:a16="http://schemas.microsoft.com/office/drawing/2014/main" id="{32B2071B-43AB-C690-994C-1F06FBDB5940}"/>
                </a:ext>
              </a:extLst>
            </p:cNvPr>
            <p:cNvSpPr txBox="1"/>
            <p:nvPr/>
          </p:nvSpPr>
          <p:spPr>
            <a:xfrm>
              <a:off x="668260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</p:txBody>
        </p:sp>
        <p:sp>
          <p:nvSpPr>
            <p:cNvPr id="46" name="ZoneTexte 119">
              <a:extLst>
                <a:ext uri="{FF2B5EF4-FFF2-40B4-BE49-F238E27FC236}">
                  <a16:creationId xmlns:a16="http://schemas.microsoft.com/office/drawing/2014/main" id="{1B0258C2-FCC8-5A87-FC7F-BA0271109E10}"/>
                </a:ext>
              </a:extLst>
            </p:cNvPr>
            <p:cNvSpPr txBox="1"/>
            <p:nvPr/>
          </p:nvSpPr>
          <p:spPr>
            <a:xfrm>
              <a:off x="856467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05</a:t>
              </a:r>
            </a:p>
          </p:txBody>
        </p:sp>
        <p:sp>
          <p:nvSpPr>
            <p:cNvPr id="47" name="ZoneTexte 120">
              <a:extLst>
                <a:ext uri="{FF2B5EF4-FFF2-40B4-BE49-F238E27FC236}">
                  <a16:creationId xmlns:a16="http://schemas.microsoft.com/office/drawing/2014/main" id="{744E0808-A003-9F0E-E6B0-0B456D7AC8AA}"/>
                </a:ext>
              </a:extLst>
            </p:cNvPr>
            <p:cNvSpPr txBox="1"/>
            <p:nvPr/>
          </p:nvSpPr>
          <p:spPr>
            <a:xfrm>
              <a:off x="10511144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algn="ctr"/>
              <a:r>
                <a:rPr lang="fr-FR" sz="140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06</a:t>
              </a:r>
            </a:p>
          </p:txBody>
        </p:sp>
      </p:grpSp>
      <p:sp>
        <p:nvSpPr>
          <p:cNvPr id="2" name="ZoneTexte 92">
            <a:extLst>
              <a:ext uri="{FF2B5EF4-FFF2-40B4-BE49-F238E27FC236}">
                <a16:creationId xmlns:a16="http://schemas.microsoft.com/office/drawing/2014/main" id="{A996E64A-5657-05D1-AE65-6DFAC75A9CE9}"/>
              </a:ext>
            </a:extLst>
          </p:cNvPr>
          <p:cNvSpPr txBox="1"/>
          <p:nvPr/>
        </p:nvSpPr>
        <p:spPr>
          <a:xfrm>
            <a:off x="3986433" y="1478059"/>
            <a:ext cx="2020736" cy="113561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lang="fr-FR" sz="1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ZoneTexte 84">
            <a:extLst>
              <a:ext uri="{FF2B5EF4-FFF2-40B4-BE49-F238E27FC236}">
                <a16:creationId xmlns:a16="http://schemas.microsoft.com/office/drawing/2014/main" id="{372A36F3-CFEC-AD84-8334-99900545F360}"/>
              </a:ext>
            </a:extLst>
          </p:cNvPr>
          <p:cNvSpPr txBox="1"/>
          <p:nvPr/>
        </p:nvSpPr>
        <p:spPr>
          <a:xfrm>
            <a:off x="4233226" y="1702403"/>
            <a:ext cx="2095389" cy="8826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Enviroment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Variabler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ble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sent ut </a:t>
            </a:r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til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Digital </a:t>
            </a:r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Ocean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Adresse</a:t>
            </a:r>
            <a:endParaRPr lang="fr-FR" sz="1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ZoneTexte 84">
            <a:extLst>
              <a:ext uri="{FF2B5EF4-FFF2-40B4-BE49-F238E27FC236}">
                <a16:creationId xmlns:a16="http://schemas.microsoft.com/office/drawing/2014/main" id="{E9C56ACA-B6D7-1EBB-85E0-8796FF655E8F}"/>
              </a:ext>
            </a:extLst>
          </p:cNvPr>
          <p:cNvSpPr txBox="1"/>
          <p:nvPr/>
        </p:nvSpPr>
        <p:spPr>
          <a:xfrm>
            <a:off x="6276502" y="2723613"/>
            <a:ext cx="1531624" cy="5587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Dag 3 03:23 (</a:t>
            </a:r>
            <a:r>
              <a:rPr lang="fr-FR" sz="1400" b="1" dirty="0" err="1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Søndag</a:t>
            </a:r>
            <a:r>
              <a:rPr lang="fr-FR" sz="1400" b="1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fr-FR" sz="14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4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slags tiltak for å øke sikkerheten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639300-A59B-3B33-7646-B8CE36DD100C}"/>
              </a:ext>
            </a:extLst>
          </p:cNvPr>
          <p:cNvSpPr/>
          <p:nvPr/>
        </p:nvSpPr>
        <p:spPr>
          <a:xfrm>
            <a:off x="2119344" y="1413753"/>
            <a:ext cx="7245149" cy="140108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Mye av tiltakene og funksjonalitet som nevnes vil være avhengig av </a:t>
            </a: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organisasjon</a:t>
            </a: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plassering</a:t>
            </a: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 (Cloud) og ikke minst </a:t>
            </a: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behov / krav</a:t>
            </a: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 til sikring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6" name="Picture 2" descr="30 x 15 in. Steel Triangle™ Toolbox – Montezuma® Toolboxes &amp; Tool Storage">
            <a:extLst>
              <a:ext uri="{FF2B5EF4-FFF2-40B4-BE49-F238E27FC236}">
                <a16:creationId xmlns:a16="http://schemas.microsoft.com/office/drawing/2014/main" id="{B116026C-6446-D626-6FD6-8AFE40E0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44" y="3219264"/>
            <a:ext cx="2980498" cy="298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rktøykasse Milas.no">
            <a:extLst>
              <a:ext uri="{FF2B5EF4-FFF2-40B4-BE49-F238E27FC236}">
                <a16:creationId xmlns:a16="http://schemas.microsoft.com/office/drawing/2014/main" id="{648426C5-4713-F20E-98C1-47FC6F733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95" y="3329355"/>
            <a:ext cx="4641206" cy="28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489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29" y="1291281"/>
            <a:ext cx="10749412" cy="5004487"/>
          </a:xfrm>
        </p:spPr>
        <p:txBody>
          <a:bodyPr>
            <a:normAutofit lnSpcReduction="10000"/>
          </a:bodyPr>
          <a:lstStyle/>
          <a:p>
            <a:r>
              <a:rPr lang="nb-NO" b="1" dirty="0"/>
              <a:t>SCIM</a:t>
            </a:r>
            <a:r>
              <a:rPr lang="nb-NO" dirty="0"/>
              <a:t> - Brukerprovisjonering</a:t>
            </a:r>
          </a:p>
          <a:p>
            <a:r>
              <a:rPr lang="nb-NO" b="1" dirty="0"/>
              <a:t>SSO</a:t>
            </a:r>
            <a:r>
              <a:rPr lang="nb-NO" dirty="0"/>
              <a:t> og Tilgangskontroll via </a:t>
            </a:r>
            <a:r>
              <a:rPr lang="nb-NO" b="1" dirty="0"/>
              <a:t>SAML</a:t>
            </a:r>
          </a:p>
          <a:p>
            <a:r>
              <a:rPr lang="nb-NO" b="1" dirty="0"/>
              <a:t>Self-hosted runners </a:t>
            </a:r>
            <a:r>
              <a:rPr lang="nb-NO" dirty="0"/>
              <a:t>og private repositories</a:t>
            </a:r>
          </a:p>
          <a:p>
            <a:pPr lvl="1"/>
            <a:r>
              <a:rPr lang="nb-NO" sz="1600" dirty="0"/>
              <a:t>Mulighet til å begrense nettverkskommunikasjon ut</a:t>
            </a:r>
          </a:p>
          <a:p>
            <a:r>
              <a:rPr lang="nb-NO" b="1" dirty="0"/>
              <a:t>TFSec</a:t>
            </a:r>
            <a:r>
              <a:rPr lang="nb-NO" dirty="0"/>
              <a:t> = Se på miskonfigurasjon i Terraform kode</a:t>
            </a:r>
          </a:p>
          <a:p>
            <a:r>
              <a:rPr lang="nb-NO" b="1" dirty="0"/>
              <a:t>Trivy</a:t>
            </a:r>
            <a:r>
              <a:rPr lang="nb-NO" dirty="0"/>
              <a:t> = Se etter sårbarheter i docker imager </a:t>
            </a:r>
          </a:p>
          <a:p>
            <a:pPr lvl="1"/>
            <a:r>
              <a:rPr lang="nb-NO" sz="1600" dirty="0"/>
              <a:t>Enten ved bygging eller i image registry</a:t>
            </a:r>
          </a:p>
          <a:p>
            <a:r>
              <a:rPr lang="nb-NO" b="1" dirty="0"/>
              <a:t>Git Signed Commit </a:t>
            </a:r>
            <a:r>
              <a:rPr lang="nb-NO" dirty="0"/>
              <a:t>og</a:t>
            </a:r>
            <a:r>
              <a:rPr lang="nb-NO" b="1" dirty="0"/>
              <a:t> Git.Ignore filer</a:t>
            </a:r>
          </a:p>
          <a:p>
            <a:r>
              <a:rPr lang="nb-NO" b="1" dirty="0"/>
              <a:t>Secret scanning </a:t>
            </a:r>
            <a:r>
              <a:rPr lang="nb-NO" dirty="0"/>
              <a:t>= innebygget funksjon i GitHub</a:t>
            </a:r>
          </a:p>
          <a:p>
            <a:r>
              <a:rPr lang="nb-NO" b="1" dirty="0"/>
              <a:t>Workload Identity </a:t>
            </a:r>
            <a:r>
              <a:rPr lang="nb-NO" dirty="0"/>
              <a:t>(Google og Azure)</a:t>
            </a:r>
          </a:p>
          <a:p>
            <a:pPr lvl="1"/>
            <a:r>
              <a:rPr lang="nb-NO" sz="1600" dirty="0"/>
              <a:t>Muliggjør autentisering mot sky uten bruk av secrets</a:t>
            </a:r>
          </a:p>
          <a:p>
            <a:r>
              <a:rPr lang="nb-NO" b="1" dirty="0"/>
              <a:t>GitOps</a:t>
            </a:r>
          </a:p>
          <a:p>
            <a:r>
              <a:rPr lang="nb-NO" b="1" dirty="0"/>
              <a:t>Programatisk tilgang</a:t>
            </a:r>
          </a:p>
          <a:p>
            <a:pPr lvl="1"/>
            <a:r>
              <a:rPr lang="nb-NO" sz="1700" dirty="0"/>
              <a:t>via fine-grained personal access tokens</a:t>
            </a:r>
          </a:p>
          <a:p>
            <a:r>
              <a:rPr lang="nb-NO" b="1" dirty="0"/>
              <a:t>Sikkerhetsovervåkning integrasjon 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Git og kode (Litt avhengig av leverandør)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49CF9-EE1B-AB10-8F69-B55D2173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498" y="3694671"/>
            <a:ext cx="3662757" cy="24376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1D19B-5457-924D-3DA2-E2460351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24" y="1421027"/>
            <a:ext cx="4465417" cy="21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2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IAM mekanismer og RBAC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29" y="1385343"/>
            <a:ext cx="10749412" cy="4345867"/>
          </a:xfrm>
        </p:spPr>
        <p:txBody>
          <a:bodyPr/>
          <a:lstStyle/>
          <a:p>
            <a:r>
              <a:rPr lang="nb-NO" dirty="0"/>
              <a:t>Autentisering mot KubeAPI enten via </a:t>
            </a:r>
          </a:p>
          <a:p>
            <a:pPr lvl="1"/>
            <a:r>
              <a:rPr lang="nb-NO" b="1" dirty="0"/>
              <a:t>Token</a:t>
            </a:r>
            <a:r>
              <a:rPr lang="nb-NO" dirty="0"/>
              <a:t>, </a:t>
            </a:r>
            <a:r>
              <a:rPr lang="nb-NO" b="1" dirty="0"/>
              <a:t>Sertifikat</a:t>
            </a:r>
            <a:r>
              <a:rPr lang="nb-NO" dirty="0"/>
              <a:t> eller </a:t>
            </a:r>
            <a:r>
              <a:rPr lang="nb-NO" b="1" dirty="0"/>
              <a:t>Autenseringsproxy</a:t>
            </a:r>
          </a:p>
          <a:p>
            <a:pPr lvl="1"/>
            <a:r>
              <a:rPr lang="nb-NO" dirty="0"/>
              <a:t>Sertifikat i Kubernetes kan ikke bli revoked</a:t>
            </a:r>
          </a:p>
          <a:p>
            <a:pPr lvl="1"/>
            <a:r>
              <a:rPr lang="nb-NO" dirty="0"/>
              <a:t>Ingen standard LDAP integrasjon </a:t>
            </a:r>
            <a:br>
              <a:rPr lang="nb-NO" dirty="0"/>
            </a:br>
            <a:r>
              <a:rPr lang="nb-NO" dirty="0"/>
              <a:t>Eks: </a:t>
            </a:r>
            <a:r>
              <a:rPr lang="nb-NO" b="1" dirty="0"/>
              <a:t>Azure AD, Google </a:t>
            </a:r>
            <a:r>
              <a:rPr lang="nb-NO" dirty="0"/>
              <a:t>eller</a:t>
            </a:r>
            <a:r>
              <a:rPr lang="nb-NO" b="1" dirty="0"/>
              <a:t> OpenID Connect</a:t>
            </a:r>
          </a:p>
          <a:p>
            <a:pPr lvl="1"/>
            <a:r>
              <a:rPr lang="nb-NO" dirty="0"/>
              <a:t>Kubectl port-forward tjeneste 27017:27102</a:t>
            </a:r>
          </a:p>
          <a:p>
            <a:pPr lvl="1"/>
            <a:r>
              <a:rPr lang="nb-NO" b="1" dirty="0"/>
              <a:t>RBAC er for å legge til tilganger (ingen deny)</a:t>
            </a:r>
          </a:p>
          <a:p>
            <a:pPr lvl="1"/>
            <a:r>
              <a:rPr lang="nb-NO" b="1" dirty="0"/>
              <a:t>Roller kan settes på enten namespace eller Cluster</a:t>
            </a:r>
          </a:p>
          <a:p>
            <a:pPr lvl="1"/>
            <a:endParaRPr lang="nb-NO" b="1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1026" name="Picture 2" descr="Azure Active Directory integration with AKS clusters">
            <a:extLst>
              <a:ext uri="{FF2B5EF4-FFF2-40B4-BE49-F238E27FC236}">
                <a16:creationId xmlns:a16="http://schemas.microsoft.com/office/drawing/2014/main" id="{DE879710-1199-969F-0C71-566449DB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579" y="1428507"/>
            <a:ext cx="5029199" cy="17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F30EF3-77AE-EF5E-B6BE-A4129D821040}"/>
              </a:ext>
            </a:extLst>
          </p:cNvPr>
          <p:cNvSpPr/>
          <p:nvPr/>
        </p:nvSpPr>
        <p:spPr>
          <a:xfrm>
            <a:off x="7697245" y="3499858"/>
            <a:ext cx="4075050" cy="61035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RBAC og API Objekter </a:t>
            </a:r>
            <a:br>
              <a:rPr lang="nb-NO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1600" dirty="0">
                <a:solidFill>
                  <a:schemeClr val="bg2">
                    <a:lumMod val="25000"/>
                  </a:schemeClr>
                </a:solidFill>
              </a:rPr>
              <a:t>Alle tilganger kan delegeres (CRUD)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ABC4DF-03DE-9B2B-8C8E-C44BE1F16261}"/>
              </a:ext>
            </a:extLst>
          </p:cNvPr>
          <p:cNvSpPr/>
          <p:nvPr/>
        </p:nvSpPr>
        <p:spPr>
          <a:xfrm>
            <a:off x="7331211" y="4281784"/>
            <a:ext cx="996228" cy="45177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Role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2E9555-EEA8-BD21-B64A-0C47D8A25A08}"/>
              </a:ext>
            </a:extLst>
          </p:cNvPr>
          <p:cNvSpPr/>
          <p:nvPr/>
        </p:nvSpPr>
        <p:spPr>
          <a:xfrm>
            <a:off x="8516728" y="4281784"/>
            <a:ext cx="1597204" cy="45177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Rolebinding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4D83F-7F58-0207-03D9-8AA7C4911F3C}"/>
              </a:ext>
            </a:extLst>
          </p:cNvPr>
          <p:cNvSpPr/>
          <p:nvPr/>
        </p:nvSpPr>
        <p:spPr>
          <a:xfrm>
            <a:off x="10245078" y="4281784"/>
            <a:ext cx="1762433" cy="45177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Namespace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CD53F5-FAD4-780E-C209-D81868C98A22}"/>
              </a:ext>
            </a:extLst>
          </p:cNvPr>
          <p:cNvSpPr/>
          <p:nvPr/>
        </p:nvSpPr>
        <p:spPr>
          <a:xfrm>
            <a:off x="7631807" y="4906230"/>
            <a:ext cx="1488532" cy="45177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ClusterRole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EF630C-1CB4-B9D0-C6B2-F28ADB440960}"/>
              </a:ext>
            </a:extLst>
          </p:cNvPr>
          <p:cNvSpPr/>
          <p:nvPr/>
        </p:nvSpPr>
        <p:spPr>
          <a:xfrm>
            <a:off x="9216370" y="4906230"/>
            <a:ext cx="2609335" cy="45177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ClusterRoleBinding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8B133-9E60-24F4-699B-C9B57853C4B3}"/>
              </a:ext>
            </a:extLst>
          </p:cNvPr>
          <p:cNvSpPr txBox="1"/>
          <p:nvPr/>
        </p:nvSpPr>
        <p:spPr>
          <a:xfrm>
            <a:off x="8085717" y="5399281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sighupio/permission-manager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32CF1B-E15D-5FA7-541C-7049A5C2B1C0}"/>
              </a:ext>
            </a:extLst>
          </p:cNvPr>
          <p:cNvSpPr txBox="1"/>
          <p:nvPr/>
        </p:nvSpPr>
        <p:spPr>
          <a:xfrm>
            <a:off x="7697245" y="990339"/>
            <a:ext cx="6914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dexidp/</a:t>
            </a:r>
            <a:r>
              <a:rPr lang="en-US" dirty="0" err="1">
                <a:hlinkClick r:id="rId4"/>
              </a:rPr>
              <a:t>dex</a:t>
            </a:r>
            <a:r>
              <a:rPr lang="en-US" dirty="0"/>
              <a:t> </a:t>
            </a:r>
            <a:r>
              <a:rPr lang="en-US" dirty="0" err="1"/>
              <a:t>eller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pinniped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183992-FAF4-6FB7-69E1-5918F20E0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791" y="4281784"/>
            <a:ext cx="2373682" cy="13542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apiVersion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rbac.authorization.k8s.io/v1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kind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Role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metadata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namespace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default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name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pod-reader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rules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-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apiGroups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SFMono-Regular"/>
              </a:rPr>
              <a:t>""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008800"/>
                </a:solidFill>
                <a:effectLst/>
                <a:latin typeface="SFMono-Regular"/>
              </a:rPr>
              <a:t># ""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</a:b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resources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SFMono-Regular"/>
              </a:rPr>
              <a:t>"pods"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]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SFMono-Regular"/>
              </a:rPr>
              <a:t>verbs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[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SFMono-Regular"/>
              </a:rPr>
              <a:t>"get"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SFMono-Regular"/>
              </a:rPr>
              <a:t>"watch"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,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BB4444"/>
                </a:solidFill>
                <a:effectLst/>
                <a:latin typeface="SFMono-Regular"/>
              </a:rPr>
              <a:t>"list"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SFMono-Regular"/>
              </a:rPr>
              <a:t>]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4D715C-ADB4-84B2-A125-9434C379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9362" y="4278058"/>
            <a:ext cx="2993722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 err="1">
                <a:solidFill>
                  <a:srgbClr val="008000"/>
                </a:solidFill>
                <a:latin typeface="SFMono-Regular"/>
              </a:rPr>
              <a:t>apiVersion</a:t>
            </a: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rbac.authorization.k8s.io/v1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kind: </a:t>
            </a:r>
            <a:r>
              <a:rPr lang="en-US" altLang="en-US" sz="1100" dirty="0" err="1">
                <a:solidFill>
                  <a:srgbClr val="222222"/>
                </a:solidFill>
                <a:latin typeface="SFMono-Regular"/>
              </a:rPr>
              <a:t>RoleBinding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metadata: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name: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read-pods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 namespace: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default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subjects: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 - kind: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User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name: </a:t>
            </a:r>
            <a:r>
              <a:rPr lang="en-US" altLang="en-US" sz="1100" dirty="0" err="1">
                <a:solidFill>
                  <a:srgbClr val="222222"/>
                </a:solidFill>
                <a:latin typeface="SFMono-Regular"/>
              </a:rPr>
              <a:t>minikube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 err="1">
                <a:solidFill>
                  <a:srgbClr val="008000"/>
                </a:solidFill>
                <a:latin typeface="SFMono-Regular"/>
              </a:rPr>
              <a:t>apiGroup</a:t>
            </a: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rbac.authorization.k8s.io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 err="1">
                <a:solidFill>
                  <a:srgbClr val="008000"/>
                </a:solidFill>
                <a:latin typeface="SFMono-Regular"/>
              </a:rPr>
              <a:t>roleRef</a:t>
            </a: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kind: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Role name: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pod-reader </a:t>
            </a:r>
            <a:br>
              <a:rPr lang="en-US" altLang="en-US" sz="1100" dirty="0">
                <a:solidFill>
                  <a:srgbClr val="222222"/>
                </a:solidFill>
                <a:latin typeface="SFMono-Regular"/>
              </a:rPr>
            </a:br>
            <a:r>
              <a:rPr lang="en-US" altLang="en-US" sz="1100" b="1" dirty="0" err="1">
                <a:solidFill>
                  <a:srgbClr val="008000"/>
                </a:solidFill>
                <a:latin typeface="SFMono-Regular"/>
              </a:rPr>
              <a:t>apiGroup</a:t>
            </a:r>
            <a:r>
              <a:rPr lang="en-US" altLang="en-US" sz="1100" b="1" dirty="0">
                <a:solidFill>
                  <a:srgbClr val="008000"/>
                </a:solidFill>
                <a:latin typeface="SFMono-Regular"/>
              </a:rPr>
              <a:t>: </a:t>
            </a:r>
            <a:r>
              <a:rPr lang="en-US" altLang="en-US" sz="1100" dirty="0">
                <a:solidFill>
                  <a:srgbClr val="222222"/>
                </a:solidFill>
                <a:latin typeface="SFMono-Regular"/>
              </a:rPr>
              <a:t>rbac.authorization.k8s.io </a:t>
            </a:r>
          </a:p>
        </p:txBody>
      </p:sp>
    </p:spTree>
    <p:extLst>
      <p:ext uri="{BB962C8B-B14F-4D97-AF65-F5344CB8AC3E}">
        <p14:creationId xmlns:p14="http://schemas.microsoft.com/office/powerpoint/2010/main" val="1321411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Private Cluster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29" y="1385257"/>
            <a:ext cx="10749412" cy="4345867"/>
          </a:xfrm>
        </p:spPr>
        <p:txBody>
          <a:bodyPr/>
          <a:lstStyle/>
          <a:p>
            <a:r>
              <a:rPr lang="nb-NO" b="1" dirty="0"/>
              <a:t>Ingen begrensning </a:t>
            </a:r>
            <a:r>
              <a:rPr lang="nb-NO" dirty="0"/>
              <a:t>på antall forespørseler på autentisering</a:t>
            </a:r>
          </a:p>
          <a:p>
            <a:r>
              <a:rPr lang="nb-NO" dirty="0"/>
              <a:t>Mest en utfordring for Kubernetes på </a:t>
            </a:r>
            <a:r>
              <a:rPr lang="nb-NO" b="1" dirty="0"/>
              <a:t>offentlig sky</a:t>
            </a:r>
          </a:p>
          <a:p>
            <a:r>
              <a:rPr lang="nb-NO" b="1" dirty="0"/>
              <a:t>Redusere misbruk </a:t>
            </a:r>
            <a:r>
              <a:rPr lang="nb-NO" dirty="0"/>
              <a:t>av f.eks tokens eller credentials mot KubeAPI</a:t>
            </a:r>
          </a:p>
          <a:p>
            <a:r>
              <a:rPr lang="nb-NO" dirty="0"/>
              <a:t>Noen sårbarheter her i de siste årene (eks: </a:t>
            </a:r>
            <a:r>
              <a:rPr lang="nb-NO" b="1" dirty="0"/>
              <a:t>CVE-2022-3172</a:t>
            </a:r>
            <a:r>
              <a:rPr lang="nb-NO" dirty="0"/>
              <a:t>)</a:t>
            </a:r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4098" name="Picture 2" descr="Kubernetes Engine Private Clusters now available in beta | Google Cloud Blog">
            <a:extLst>
              <a:ext uri="{FF2B5EF4-FFF2-40B4-BE49-F238E27FC236}">
                <a16:creationId xmlns:a16="http://schemas.microsoft.com/office/drawing/2014/main" id="{F0218D76-E6FA-9140-952D-B7D3D39BF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59" y="2887034"/>
            <a:ext cx="4412906" cy="307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B0DABB-EC54-B7A2-D4C9-23C54729B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191" y="2059444"/>
            <a:ext cx="3743281" cy="2114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1B06E-930A-CE3B-9ABC-45D230AAC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771" y="1539718"/>
            <a:ext cx="3937686" cy="51972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F3304B-BC56-57CA-DF6B-16B4EE8EAE04}"/>
              </a:ext>
            </a:extLst>
          </p:cNvPr>
          <p:cNvSpPr/>
          <p:nvPr/>
        </p:nvSpPr>
        <p:spPr>
          <a:xfrm>
            <a:off x="8174612" y="4082284"/>
            <a:ext cx="3315800" cy="53914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Krever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ofte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redeploy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om det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skal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tas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bruk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på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offentlig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sky</a:t>
            </a:r>
          </a:p>
        </p:txBody>
      </p:sp>
    </p:spTree>
    <p:extLst>
      <p:ext uri="{BB962C8B-B14F-4D97-AF65-F5344CB8AC3E}">
        <p14:creationId xmlns:p14="http://schemas.microsoft.com/office/powerpoint/2010/main" val="429259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Er det i henhold til beste praksis?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29" y="1385257"/>
            <a:ext cx="10749412" cy="4345867"/>
          </a:xfrm>
        </p:spPr>
        <p:txBody>
          <a:bodyPr/>
          <a:lstStyle/>
          <a:p>
            <a:r>
              <a:rPr lang="nb-NO" b="1" dirty="0"/>
              <a:t>Kubebench – </a:t>
            </a:r>
            <a:r>
              <a:rPr lang="nb-NO" dirty="0"/>
              <a:t>Scanner miljøet i henhold til CIS</a:t>
            </a:r>
            <a:endParaRPr lang="nb-NO" b="1" dirty="0"/>
          </a:p>
          <a:p>
            <a:r>
              <a:rPr lang="nb-NO" b="1" dirty="0"/>
              <a:t>Kubescape – </a:t>
            </a:r>
            <a:r>
              <a:rPr lang="nb-NO" dirty="0"/>
              <a:t>Scanner miljøet i henhold til NSA-CISA, CIS</a:t>
            </a:r>
          </a:p>
          <a:p>
            <a:pPr lvl="1"/>
            <a:r>
              <a:rPr lang="nb-NO" sz="1600" dirty="0"/>
              <a:t>Begge forstår lokasjon (ergo skyleverandørene)</a:t>
            </a:r>
          </a:p>
          <a:p>
            <a:pPr lvl="1"/>
            <a:r>
              <a:rPr lang="nb-NO" sz="1600" dirty="0"/>
              <a:t>Kubescape kan også kjøres via Github Actions eller CLI</a:t>
            </a:r>
          </a:p>
          <a:p>
            <a:pPr lvl="1"/>
            <a:r>
              <a:rPr lang="nb-NO" sz="1600" dirty="0"/>
              <a:t>YAML og JSON	</a:t>
            </a:r>
          </a:p>
          <a:p>
            <a:pPr marL="0" indent="0">
              <a:buNone/>
            </a:pPr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C88FD-7D20-A20E-616C-EC9C4DC1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383" y="1698774"/>
            <a:ext cx="4590253" cy="194827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5410D4-0ECE-0960-984B-077737F08AE0}"/>
              </a:ext>
            </a:extLst>
          </p:cNvPr>
          <p:cNvSpPr/>
          <p:nvPr/>
        </p:nvSpPr>
        <p:spPr>
          <a:xfrm>
            <a:off x="8093675" y="3540210"/>
            <a:ext cx="2950785" cy="62401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Egen </a:t>
            </a: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Kubescape</a:t>
            </a: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 utvidelse for LENS IDE 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4E572-F8F9-7BDA-B08E-9068692CC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9" y="3280075"/>
            <a:ext cx="5935917" cy="28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0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Oppgradering og patching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r>
              <a:rPr lang="nb-NO" b="1" dirty="0"/>
              <a:t>1 år aktiv support på en minor release</a:t>
            </a:r>
          </a:p>
          <a:p>
            <a:r>
              <a:rPr lang="nb-NO" b="1" dirty="0"/>
              <a:t>Versjon 1.26.1 </a:t>
            </a:r>
            <a:r>
              <a:rPr lang="nb-NO" dirty="0"/>
              <a:t>nå</a:t>
            </a:r>
            <a:r>
              <a:rPr lang="nb-NO" b="1" dirty="0"/>
              <a:t> (major.minor.patch) </a:t>
            </a:r>
          </a:p>
          <a:p>
            <a:r>
              <a:rPr lang="nb-NO" dirty="0"/>
              <a:t>Vedlikehold i 14 måneder</a:t>
            </a:r>
          </a:p>
          <a:p>
            <a:r>
              <a:rPr lang="nb-NO" dirty="0"/>
              <a:t>Noe ulik standard på hva som er supportert</a:t>
            </a:r>
          </a:p>
          <a:p>
            <a:pPr lvl="1"/>
            <a:r>
              <a:rPr lang="nb-NO" sz="1600" dirty="0"/>
              <a:t>Forskjell fra leverandør til leverandør</a:t>
            </a:r>
          </a:p>
          <a:p>
            <a:pPr lvl="1"/>
            <a:r>
              <a:rPr lang="nb-NO" sz="1600" dirty="0"/>
              <a:t>Mellom 2 – 3 siste minor releasene </a:t>
            </a:r>
          </a:p>
          <a:p>
            <a:r>
              <a:rPr lang="nb-NO" dirty="0"/>
              <a:t>Kubernetes patcher kommer ofte uketlig</a:t>
            </a:r>
          </a:p>
          <a:p>
            <a:r>
              <a:rPr lang="nb-NO" dirty="0"/>
              <a:t>Worker og master noder OS patcher</a:t>
            </a:r>
          </a:p>
          <a:p>
            <a:pPr lvl="1"/>
            <a:r>
              <a:rPr lang="nb-NO" b="1" dirty="0"/>
              <a:t>Mange patcher krever reboot</a:t>
            </a:r>
          </a:p>
          <a:p>
            <a:pPr lvl="2"/>
            <a:r>
              <a:rPr lang="nb-NO" dirty="0"/>
              <a:t>Litt avhengig av underliggende OS</a:t>
            </a:r>
          </a:p>
          <a:p>
            <a:pPr lvl="2"/>
            <a:r>
              <a:rPr lang="nb-NO" dirty="0"/>
              <a:t>Eks: VMware - Photon, Microsoft – Mariner</a:t>
            </a:r>
          </a:p>
          <a:p>
            <a:pPr lvl="1"/>
            <a:r>
              <a:rPr lang="nb-NO" b="1" dirty="0"/>
              <a:t>Kured (</a:t>
            </a:r>
            <a:r>
              <a:rPr lang="en-US" b="1" dirty="0"/>
              <a:t>Kubernetes Reboot Daemon)</a:t>
            </a:r>
          </a:p>
          <a:p>
            <a:pPr lvl="2"/>
            <a:r>
              <a:rPr lang="en-US" dirty="0"/>
              <a:t>Ser </a:t>
            </a:r>
            <a:r>
              <a:rPr lang="en-US" dirty="0" err="1"/>
              <a:t>etter</a:t>
            </a:r>
            <a:r>
              <a:rPr lang="en-US" dirty="0"/>
              <a:t> /var/run/reboot-required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rebooter</a:t>
            </a:r>
            <a:r>
              <a:rPr lang="en-US" dirty="0"/>
              <a:t> om </a:t>
            </a:r>
            <a:r>
              <a:rPr lang="en-US" dirty="0" err="1"/>
              <a:t>nødvendig</a:t>
            </a:r>
            <a:endParaRPr lang="en-US" dirty="0"/>
          </a:p>
          <a:p>
            <a:pPr lvl="1"/>
            <a:r>
              <a:rPr lang="en-US" b="1" dirty="0"/>
              <a:t>Node image oppgradering</a:t>
            </a:r>
            <a:endParaRPr lang="nb-NO" b="1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1026" name="Picture 2" descr="thumbnail image 2 of blog post titled &#10; &#10; &#10;  &#10; &#10; &#10; &#10;    &#10;  &#10;   &#10;    &#10;      &#10;       Azure Advisor for AKS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8EAA5609-C6E7-AE26-F77C-D40A862A0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721" y="3825989"/>
            <a:ext cx="5646920" cy="54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17333F-4557-2BEE-08D1-77AC4B3AEBF0}"/>
              </a:ext>
            </a:extLst>
          </p:cNvPr>
          <p:cNvSpPr/>
          <p:nvPr/>
        </p:nvSpPr>
        <p:spPr>
          <a:xfrm>
            <a:off x="6354154" y="3492368"/>
            <a:ext cx="4637354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Får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varsel om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usupporterte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2">
                    <a:lumMod val="25000"/>
                  </a:schemeClr>
                </a:solidFill>
              </a:rPr>
              <a:t>versjoner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4D377-74EF-DE65-2385-B3B5A78C3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34" y="1382373"/>
            <a:ext cx="4808874" cy="19414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559C14-5999-326C-6607-8B6331DFDD37}"/>
              </a:ext>
            </a:extLst>
          </p:cNvPr>
          <p:cNvSpPr txBox="1"/>
          <p:nvPr/>
        </p:nvSpPr>
        <p:spPr>
          <a:xfrm>
            <a:off x="7500551" y="4393872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4"/>
              </a:rPr>
              <a:t>FairwindsOps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pluto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Backup og data beskyttelse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r>
              <a:rPr lang="nb-NO" b="1" dirty="0"/>
              <a:t>For tjenester som krever et persistent data</a:t>
            </a:r>
          </a:p>
          <a:p>
            <a:pPr lvl="1"/>
            <a:r>
              <a:rPr lang="nb-NO" sz="1600" dirty="0"/>
              <a:t>Provisjoneres ofte via innebygget CSI (storage interface)</a:t>
            </a:r>
          </a:p>
          <a:p>
            <a:pPr lvl="2"/>
            <a:r>
              <a:rPr lang="nb-NO" dirty="0"/>
              <a:t>Cloud leverandørene, Dell, HP, NetApp, IBM osv. </a:t>
            </a:r>
          </a:p>
          <a:p>
            <a:pPr lvl="1"/>
            <a:r>
              <a:rPr lang="nb-NO" sz="1600" dirty="0"/>
              <a:t>F.eks lagring til database tjenester eller noe som krever read-write.</a:t>
            </a:r>
          </a:p>
          <a:p>
            <a:pPr lvl="1"/>
            <a:r>
              <a:rPr lang="nb-NO" sz="1600" dirty="0"/>
              <a:t>Backup er noe som må settes opp utenom</a:t>
            </a:r>
          </a:p>
          <a:p>
            <a:pPr lvl="2"/>
            <a:r>
              <a:rPr lang="nb-NO" dirty="0"/>
              <a:t>Bruk av verktøy som blant annet </a:t>
            </a:r>
            <a:r>
              <a:rPr lang="nb-NO" b="1" dirty="0">
                <a:solidFill>
                  <a:srgbClr val="00B0F0"/>
                </a:solidFill>
              </a:rPr>
              <a:t>Velero</a:t>
            </a:r>
            <a:r>
              <a:rPr lang="nb-NO" dirty="0"/>
              <a:t>, </a:t>
            </a:r>
            <a:r>
              <a:rPr lang="nb-NO" b="1" dirty="0">
                <a:solidFill>
                  <a:srgbClr val="00B0F0"/>
                </a:solidFill>
              </a:rPr>
              <a:t>Kasten</a:t>
            </a:r>
            <a:r>
              <a:rPr lang="nb-NO" dirty="0"/>
              <a:t> eller </a:t>
            </a:r>
            <a:r>
              <a:rPr lang="nb-NO" b="1" dirty="0">
                <a:solidFill>
                  <a:srgbClr val="00B0F0"/>
                </a:solidFill>
              </a:rPr>
              <a:t>Portvorx Backup</a:t>
            </a:r>
          </a:p>
          <a:p>
            <a:pPr lvl="2"/>
            <a:r>
              <a:rPr lang="nb-NO" dirty="0"/>
              <a:t>Noen lagringsleverandører har innebygget backup</a:t>
            </a:r>
          </a:p>
          <a:p>
            <a:pPr lvl="1"/>
            <a:endParaRPr lang="nb-NO" sz="1600" dirty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2" name="Picture 2" descr="Concepts - Storage in Azure Kubernetes Services (AKS) - Azure Kubernetes  Service | Microsoft Learn">
            <a:extLst>
              <a:ext uri="{FF2B5EF4-FFF2-40B4-BE49-F238E27FC236}">
                <a16:creationId xmlns:a16="http://schemas.microsoft.com/office/drawing/2014/main" id="{747D01E8-F167-F45E-FC17-471F7C750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41" y="1207140"/>
            <a:ext cx="3141788" cy="23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ackup and restore a Kubernetes cluster with Velero - FourCo IT Services">
            <a:extLst>
              <a:ext uri="{FF2B5EF4-FFF2-40B4-BE49-F238E27FC236}">
                <a16:creationId xmlns:a16="http://schemas.microsoft.com/office/drawing/2014/main" id="{E65A754B-FD58-5190-3155-E71A0815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210" y="3757286"/>
            <a:ext cx="73437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3FE5A6-31E5-D5E5-E13B-AE7CD2A5D40B}"/>
              </a:ext>
            </a:extLst>
          </p:cNvPr>
          <p:cNvSpPr/>
          <p:nvPr/>
        </p:nvSpPr>
        <p:spPr>
          <a:xfrm>
            <a:off x="8778985" y="4415916"/>
            <a:ext cx="2867258" cy="95927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en-US" b="1" dirty="0" err="1">
                <a:solidFill>
                  <a:schemeClr val="bg2">
                    <a:lumMod val="25000"/>
                  </a:schemeClr>
                </a:solidFill>
              </a:rPr>
              <a:t>ubestr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kan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brukes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til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å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validere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CSI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drivere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samt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kjøre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ytelsestesting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76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Pod Security Admission (PSA)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r>
              <a:rPr lang="nb-NO" b="1" dirty="0"/>
              <a:t>For å ha bedre kontroll på tjenester</a:t>
            </a:r>
          </a:p>
          <a:p>
            <a:r>
              <a:rPr lang="nb-NO" b="1" dirty="0"/>
              <a:t>Kan definere ulike sikkerhetsnivåer</a:t>
            </a:r>
          </a:p>
          <a:p>
            <a:r>
              <a:rPr lang="nb-NO" b="1" dirty="0"/>
              <a:t>3 innebygget nivåer</a:t>
            </a:r>
          </a:p>
          <a:p>
            <a:pPr lvl="1"/>
            <a:r>
              <a:rPr lang="nb-NO" dirty="0"/>
              <a:t>Eks: Privileged gir ingen begresninger</a:t>
            </a:r>
          </a:p>
          <a:p>
            <a:pPr lvl="1"/>
            <a:r>
              <a:rPr lang="nb-NO" dirty="0"/>
              <a:t>Kan f.eks gi mulighet til å kjøre 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69A15-3A8D-5C1E-43AF-690BFDCBAB9E}"/>
              </a:ext>
            </a:extLst>
          </p:cNvPr>
          <p:cNvSpPr/>
          <p:nvPr/>
        </p:nvSpPr>
        <p:spPr>
          <a:xfrm>
            <a:off x="7068064" y="3839943"/>
            <a:ext cx="323146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Pod Security Standards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891EDF-9325-082F-4722-E20D4A26E0C3}"/>
              </a:ext>
            </a:extLst>
          </p:cNvPr>
          <p:cNvSpPr/>
          <p:nvPr/>
        </p:nvSpPr>
        <p:spPr>
          <a:xfrm>
            <a:off x="7934624" y="4315722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privileged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07A662-B110-7135-1262-8E3465F1E719}"/>
              </a:ext>
            </a:extLst>
          </p:cNvPr>
          <p:cNvSpPr/>
          <p:nvPr/>
        </p:nvSpPr>
        <p:spPr>
          <a:xfrm>
            <a:off x="9644061" y="4315722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baseline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900935-157C-4244-9A96-9F31054B19BF}"/>
              </a:ext>
            </a:extLst>
          </p:cNvPr>
          <p:cNvSpPr/>
          <p:nvPr/>
        </p:nvSpPr>
        <p:spPr>
          <a:xfrm>
            <a:off x="6227805" y="4315722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restricted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8AA6F-2291-A8F0-CEED-AF7C95FAE5E1}"/>
              </a:ext>
            </a:extLst>
          </p:cNvPr>
          <p:cNvSpPr/>
          <p:nvPr/>
        </p:nvSpPr>
        <p:spPr>
          <a:xfrm>
            <a:off x="7022755" y="3021227"/>
            <a:ext cx="3231465" cy="654908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Namespace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82F1F1-6D1F-A3B5-AEEA-5686FF971281}"/>
              </a:ext>
            </a:extLst>
          </p:cNvPr>
          <p:cNvSpPr/>
          <p:nvPr/>
        </p:nvSpPr>
        <p:spPr>
          <a:xfrm>
            <a:off x="7022755" y="2575435"/>
            <a:ext cx="323146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Policy Modes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79CCD-6034-85BE-1D73-13BF78B67609}"/>
              </a:ext>
            </a:extLst>
          </p:cNvPr>
          <p:cNvSpPr/>
          <p:nvPr/>
        </p:nvSpPr>
        <p:spPr>
          <a:xfrm>
            <a:off x="9644061" y="2120339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enforce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1ABAE2-636C-EAB0-FD57-67289D259F59}"/>
              </a:ext>
            </a:extLst>
          </p:cNvPr>
          <p:cNvSpPr/>
          <p:nvPr/>
        </p:nvSpPr>
        <p:spPr>
          <a:xfrm>
            <a:off x="7934624" y="2120339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audit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F48862-A8DE-3B9C-0E9A-B25ABA232EB2}"/>
              </a:ext>
            </a:extLst>
          </p:cNvPr>
          <p:cNvSpPr/>
          <p:nvPr/>
        </p:nvSpPr>
        <p:spPr>
          <a:xfrm>
            <a:off x="6227805" y="2110257"/>
            <a:ext cx="1633795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warn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203A-9CAF-08FA-0CD4-19AE72E0BCD6}"/>
              </a:ext>
            </a:extLst>
          </p:cNvPr>
          <p:cNvSpPr txBox="1"/>
          <p:nvPr/>
        </p:nvSpPr>
        <p:spPr>
          <a:xfrm>
            <a:off x="663045" y="3625023"/>
            <a:ext cx="61289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00B0F0"/>
                </a:solidFill>
              </a:rPr>
              <a:t>kubectl</a:t>
            </a:r>
            <a:r>
              <a:rPr lang="en-US" b="1" dirty="0">
                <a:solidFill>
                  <a:srgbClr val="00B0F0"/>
                </a:solidFill>
              </a:rPr>
              <a:t> label </a:t>
            </a:r>
            <a:r>
              <a:rPr lang="en-US" dirty="0"/>
              <a:t>--overwrite ns test-privileged pod-security.kubernetes.io/</a:t>
            </a:r>
            <a:r>
              <a:rPr lang="en-US" b="1" dirty="0"/>
              <a:t>enforce=privileged </a:t>
            </a:r>
            <a:r>
              <a:rPr lang="en-US" dirty="0"/>
              <a:t>pod-security.kubernetes.io/</a:t>
            </a:r>
            <a:r>
              <a:rPr lang="en-US" b="1" dirty="0"/>
              <a:t>warn=privileged</a:t>
            </a:r>
          </a:p>
          <a:p>
            <a:endParaRPr lang="en-US" b="1" dirty="0"/>
          </a:p>
          <a:p>
            <a:r>
              <a:rPr lang="en-US" b="1" dirty="0" err="1">
                <a:solidFill>
                  <a:srgbClr val="00B0F0"/>
                </a:solidFill>
              </a:rPr>
              <a:t>kubectl</a:t>
            </a:r>
            <a:r>
              <a:rPr lang="en-US" b="1" dirty="0">
                <a:solidFill>
                  <a:srgbClr val="00B0F0"/>
                </a:solidFill>
              </a:rPr>
              <a:t> label </a:t>
            </a:r>
            <a:r>
              <a:rPr lang="en-US" dirty="0"/>
              <a:t>--overwrite ns test-restricted pod-security.kubernetes.io/</a:t>
            </a:r>
            <a:r>
              <a:rPr lang="en-US" b="1" dirty="0"/>
              <a:t>enforce=restricted </a:t>
            </a:r>
            <a:r>
              <a:rPr lang="en-US" dirty="0"/>
              <a:t>pod-security.kubernetes.io/</a:t>
            </a:r>
            <a:r>
              <a:rPr lang="en-US" b="1" dirty="0"/>
              <a:t>warn=restricted</a:t>
            </a:r>
          </a:p>
        </p:txBody>
      </p:sp>
    </p:spTree>
    <p:extLst>
      <p:ext uri="{BB962C8B-B14F-4D97-AF65-F5344CB8AC3E}">
        <p14:creationId xmlns:p14="http://schemas.microsoft.com/office/powerpoint/2010/main" val="60408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8E8A35-43C3-78AF-EBFC-F44F77525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Det var en gang...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088034-D8F9-66C3-4146-C3883E83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641" y="1846288"/>
            <a:ext cx="6852583" cy="2880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27DB4-B801-6BF2-D202-4008FDA74AD5}"/>
              </a:ext>
            </a:extLst>
          </p:cNvPr>
          <p:cNvSpPr txBox="1"/>
          <p:nvPr/>
        </p:nvSpPr>
        <p:spPr>
          <a:xfrm>
            <a:off x="6232911" y="1393816"/>
            <a:ext cx="5051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solidFill>
                  <a:srgbClr val="007AC2"/>
                </a:solidFill>
              </a:rPr>
              <a:t>Tidligere publisering av tjenester</a:t>
            </a:r>
            <a:endParaRPr lang="en-US" sz="2000" b="1" dirty="0">
              <a:solidFill>
                <a:srgbClr val="007AC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603614-BA70-92DE-4970-62C841FF5C65}"/>
              </a:ext>
            </a:extLst>
          </p:cNvPr>
          <p:cNvSpPr txBox="1"/>
          <p:nvPr/>
        </p:nvSpPr>
        <p:spPr>
          <a:xfrm>
            <a:off x="624016" y="1315995"/>
            <a:ext cx="401932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Mye av sikkerhet håndtert av tradisjonell sikkerhetsmekanismer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Lastbalanserings tjenesten var ofte grensesnittet mellom bruker og interne tjenester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/>
              <a:t>Ofte tjenester med lite endringer ofte med sykluser på 1 eller 3 års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721305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Kryptering av kjøremiljøet og sandbox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6858A-3ABE-7F0B-816C-DEE0DA44B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719" y="1920072"/>
            <a:ext cx="4034293" cy="3640469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CC5318-3389-8A26-A647-2B9969DA1AB2}"/>
              </a:ext>
            </a:extLst>
          </p:cNvPr>
          <p:cNvSpPr/>
          <p:nvPr/>
        </p:nvSpPr>
        <p:spPr>
          <a:xfrm>
            <a:off x="6028207" y="5500419"/>
            <a:ext cx="3878135" cy="62496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Benytter AMD SEV-SNP for kryptering av data i runtime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EEA67A-294E-31CC-1963-85888CD2D932}"/>
              </a:ext>
            </a:extLst>
          </p:cNvPr>
          <p:cNvSpPr/>
          <p:nvPr/>
        </p:nvSpPr>
        <p:spPr>
          <a:xfrm>
            <a:off x="5924719" y="1419624"/>
            <a:ext cx="4092834" cy="61544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Confidental Computing Tilgjengelig i Google og Azure</a:t>
            </a:r>
          </a:p>
        </p:txBody>
      </p:sp>
      <p:pic>
        <p:nvPicPr>
          <p:cNvPr id="4098" name="Picture 2" descr="gVisor Security Basics - Part 1 - gVisor">
            <a:extLst>
              <a:ext uri="{FF2B5EF4-FFF2-40B4-BE49-F238E27FC236}">
                <a16:creationId xmlns:a16="http://schemas.microsoft.com/office/drawing/2014/main" id="{2964A011-BDFA-EB6E-01AA-B6F422586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84" y="2699823"/>
            <a:ext cx="466725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441E02-4A35-17A6-109A-80D3F6B948FB}"/>
              </a:ext>
            </a:extLst>
          </p:cNvPr>
          <p:cNvSpPr/>
          <p:nvPr/>
        </p:nvSpPr>
        <p:spPr>
          <a:xfrm>
            <a:off x="1054097" y="1549474"/>
            <a:ext cx="4092834" cy="97119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gVisor emulerer OS-kjerne kall for å redusere risiko rundt container escape</a:t>
            </a:r>
          </a:p>
        </p:txBody>
      </p:sp>
    </p:spTree>
    <p:extLst>
      <p:ext uri="{BB962C8B-B14F-4D97-AF65-F5344CB8AC3E}">
        <p14:creationId xmlns:p14="http://schemas.microsoft.com/office/powerpoint/2010/main" val="233450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skjer inni containern?!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pPr lvl="1"/>
            <a:endParaRPr lang="nb-NO" sz="1600" dirty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AC1311-4383-4695-EE65-7DA09E6B49B3}"/>
              </a:ext>
            </a:extLst>
          </p:cNvPr>
          <p:cNvSpPr txBox="1">
            <a:spLocks/>
          </p:cNvSpPr>
          <p:nvPr/>
        </p:nvSpPr>
        <p:spPr>
          <a:xfrm>
            <a:off x="871050" y="1460814"/>
            <a:ext cx="10749412" cy="4772972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Falco + Falcosidekick (Audit + Synlighet)</a:t>
            </a:r>
          </a:p>
          <a:p>
            <a:r>
              <a:rPr lang="nb-NO" b="1" dirty="0"/>
              <a:t>Tracee (Audit + Synlighet)</a:t>
            </a:r>
          </a:p>
          <a:p>
            <a:r>
              <a:rPr lang="nb-NO" b="1" dirty="0"/>
              <a:t>Tetragon (Audit + Synlighet)</a:t>
            </a:r>
          </a:p>
          <a:p>
            <a:r>
              <a:rPr lang="nb-NO" b="1" dirty="0"/>
              <a:t>KubeArmor (Audit + Beskyttelse)</a:t>
            </a:r>
          </a:p>
          <a:p>
            <a:pPr lvl="1"/>
            <a:r>
              <a:rPr lang="nb-NO" b="1" dirty="0"/>
              <a:t>Alle benytter eBFP  </a:t>
            </a:r>
          </a:p>
          <a:p>
            <a:pPr lvl="2"/>
            <a:r>
              <a:rPr lang="nb-NO" dirty="0"/>
              <a:t>Kjører mini programmer i OS kjernen</a:t>
            </a:r>
          </a:p>
          <a:p>
            <a:pPr lvl="1"/>
            <a:r>
              <a:rPr lang="nb-NO" dirty="0"/>
              <a:t>KubeArmor Kan f.eks automatisk generere network policies</a:t>
            </a:r>
          </a:p>
          <a:p>
            <a:pPr lvl="1"/>
            <a:r>
              <a:rPr lang="nb-NO" dirty="0"/>
              <a:t>Basert på trafikk synlighet (avhengig av riktig CNI)</a:t>
            </a:r>
          </a:p>
          <a:p>
            <a:endParaRPr lang="en-US" dirty="0"/>
          </a:p>
        </p:txBody>
      </p:sp>
      <p:pic>
        <p:nvPicPr>
          <p:cNvPr id="2050" name="Picture 2" descr="App Behavior2">
            <a:extLst>
              <a:ext uri="{FF2B5EF4-FFF2-40B4-BE49-F238E27FC236}">
                <a16:creationId xmlns:a16="http://schemas.microsoft.com/office/drawing/2014/main" id="{F2494596-80B6-FD5F-63B3-718A436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744" y="1584381"/>
            <a:ext cx="5191897" cy="197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tragon - eBPF-based Security Observability &amp; Runtime Enforcement -  Isovalent">
            <a:extLst>
              <a:ext uri="{FF2B5EF4-FFF2-40B4-BE49-F238E27FC236}">
                <a16:creationId xmlns:a16="http://schemas.microsoft.com/office/drawing/2014/main" id="{E6BFFA58-A9E5-4F0F-B7C3-0766B7FD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335" y="4330588"/>
            <a:ext cx="6334238" cy="195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790191-813C-ECB2-492C-D89E32FBFCC6}"/>
              </a:ext>
            </a:extLst>
          </p:cNvPr>
          <p:cNvSpPr/>
          <p:nvPr/>
        </p:nvSpPr>
        <p:spPr>
          <a:xfrm>
            <a:off x="4429897" y="6186849"/>
            <a:ext cx="3243648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Eksempel med Tetragon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0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Container Registry </a:t>
            </a:r>
            <a:endParaRPr lang="en-US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F21E34D-EC07-8AD8-5474-20D83FB715C9}"/>
              </a:ext>
            </a:extLst>
          </p:cNvPr>
          <p:cNvSpPr txBox="1">
            <a:spLocks/>
          </p:cNvSpPr>
          <p:nvPr/>
        </p:nvSpPr>
        <p:spPr>
          <a:xfrm>
            <a:off x="871050" y="1460814"/>
            <a:ext cx="10749412" cy="4772972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Mange bruker container images med stort avtrykk</a:t>
            </a:r>
          </a:p>
          <a:p>
            <a:pPr lvl="1"/>
            <a:r>
              <a:rPr lang="nb-NO" sz="1600" dirty="0"/>
              <a:t>Ofte bare at man endrer hvilket image man bruker (eks: Python)</a:t>
            </a:r>
          </a:p>
          <a:p>
            <a:r>
              <a:rPr lang="nb-NO" dirty="0"/>
              <a:t>Ofte består applikasjoner av egen kode samt open-source kode</a:t>
            </a:r>
          </a:p>
          <a:p>
            <a:r>
              <a:rPr lang="nb-NO" b="1" dirty="0"/>
              <a:t>Private vs Public Image Registry </a:t>
            </a:r>
            <a:r>
              <a:rPr lang="nb-NO" dirty="0"/>
              <a:t>(Biblotek)</a:t>
            </a:r>
          </a:p>
          <a:p>
            <a:r>
              <a:rPr lang="nb-NO" b="1" dirty="0"/>
              <a:t>Låse ned tilganger til registry til fra CI/CD byggprosess</a:t>
            </a:r>
          </a:p>
          <a:p>
            <a:r>
              <a:rPr lang="nb-NO" b="1" dirty="0"/>
              <a:t>Kun tillatte «godkjente» image</a:t>
            </a:r>
          </a:p>
          <a:p>
            <a:r>
              <a:rPr lang="nb-NO" dirty="0"/>
              <a:t>Tilgangskontroll og autentsering med sentral identitet</a:t>
            </a:r>
          </a:p>
          <a:p>
            <a:r>
              <a:rPr lang="nb-NO" dirty="0"/>
              <a:t>Image Scanning funksjonalitet for å avdekke sårbarheter</a:t>
            </a:r>
          </a:p>
          <a:p>
            <a:pPr lvl="1"/>
            <a:r>
              <a:rPr lang="nb-NO" sz="1600" dirty="0"/>
              <a:t>De fleste leverandører har innebygget funksjonalitet</a:t>
            </a:r>
          </a:p>
          <a:p>
            <a:pPr lvl="1"/>
            <a:r>
              <a:rPr lang="nb-NO" sz="1600" dirty="0"/>
              <a:t>Anbefaler heller at man gjør scanning før image blir pushet til repository</a:t>
            </a:r>
            <a:endParaRPr lang="nb-NO" dirty="0"/>
          </a:p>
          <a:p>
            <a:endParaRPr lang="nb-NO" dirty="0"/>
          </a:p>
          <a:p>
            <a:pPr lvl="1"/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en-US" dirty="0"/>
          </a:p>
        </p:txBody>
      </p:sp>
      <p:pic>
        <p:nvPicPr>
          <p:cNvPr id="6146" name="Picture 2" descr="container security - comparison of two Debian-based images for Python 3.x&#10;">
            <a:extLst>
              <a:ext uri="{FF2B5EF4-FFF2-40B4-BE49-F238E27FC236}">
                <a16:creationId xmlns:a16="http://schemas.microsoft.com/office/drawing/2014/main" id="{C99614D8-4149-589D-2177-91B2015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53" y="1522598"/>
            <a:ext cx="3438710" cy="244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578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Secret håndtering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pPr lvl="1"/>
            <a:endParaRPr lang="nb-NO" sz="1600" dirty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3EDEA-093A-141D-1B56-BF5697A8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" y="1644736"/>
            <a:ext cx="8053998" cy="13073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ABCD5FC-9730-3292-CA0E-0977D88CD720}"/>
              </a:ext>
            </a:extLst>
          </p:cNvPr>
          <p:cNvSpPr/>
          <p:nvPr/>
        </p:nvSpPr>
        <p:spPr>
          <a:xfrm>
            <a:off x="8828902" y="1408670"/>
            <a:ext cx="2085930" cy="2856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Database tilganger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492DDF-2B48-3294-C76D-B157E1358EA5}"/>
              </a:ext>
            </a:extLst>
          </p:cNvPr>
          <p:cNvSpPr/>
          <p:nvPr/>
        </p:nvSpPr>
        <p:spPr>
          <a:xfrm>
            <a:off x="8822723" y="1740242"/>
            <a:ext cx="2085930" cy="2856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Filsystem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1E5AF6-8D9D-C098-B142-5C834E5C0AD1}"/>
              </a:ext>
            </a:extLst>
          </p:cNvPr>
          <p:cNvSpPr/>
          <p:nvPr/>
        </p:nvSpPr>
        <p:spPr>
          <a:xfrm>
            <a:off x="8828902" y="2084172"/>
            <a:ext cx="2085930" cy="2856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Cloud miljø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3CFC35A2-0A4C-C7C9-C867-788DA380D736}"/>
              </a:ext>
            </a:extLst>
          </p:cNvPr>
          <p:cNvSpPr/>
          <p:nvPr/>
        </p:nvSpPr>
        <p:spPr>
          <a:xfrm>
            <a:off x="518984" y="1581666"/>
            <a:ext cx="8093675" cy="889686"/>
          </a:xfrm>
          <a:prstGeom prst="frame">
            <a:avLst/>
          </a:prstGeom>
          <a:solidFill>
            <a:schemeClr val="accent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41EC7B-EF64-A462-0FD3-714536F88E60}"/>
              </a:ext>
            </a:extLst>
          </p:cNvPr>
          <p:cNvSpPr txBox="1">
            <a:spLocks/>
          </p:cNvSpPr>
          <p:nvPr/>
        </p:nvSpPr>
        <p:spPr>
          <a:xfrm>
            <a:off x="376881" y="2952071"/>
            <a:ext cx="10749412" cy="4772972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dirty="0"/>
              <a:t>Etcd har ingen innebygget versjonering</a:t>
            </a:r>
          </a:p>
          <a:p>
            <a:pPr lvl="1"/>
            <a:r>
              <a:rPr lang="nb-NO" dirty="0"/>
              <a:t>Data er ikke kryptert At-Rest</a:t>
            </a:r>
          </a:p>
          <a:p>
            <a:pPr lvl="1"/>
            <a:r>
              <a:rPr lang="nb-NO" dirty="0"/>
              <a:t>Anbefaling er enten Secret Store CSI Driver eller Kubernetes External Secret Operator</a:t>
            </a:r>
          </a:p>
          <a:p>
            <a:pPr lvl="1"/>
            <a:r>
              <a:rPr lang="nb-NO" dirty="0"/>
              <a:t>Ekstern Secret Provider flytter secrets ute av Kubernetes miljøet</a:t>
            </a:r>
          </a:p>
          <a:p>
            <a:pPr lvl="2"/>
            <a:endParaRPr lang="nb-NO" sz="1200" dirty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C9DC93-5BBF-1F71-4195-326227D7AF48}"/>
              </a:ext>
            </a:extLst>
          </p:cNvPr>
          <p:cNvSpPr/>
          <p:nvPr/>
        </p:nvSpPr>
        <p:spPr>
          <a:xfrm>
            <a:off x="8828902" y="2428104"/>
            <a:ext cx="2085930" cy="2856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Tjenestekontoer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619C7C-8DD5-D00F-C962-17E287F1877F}"/>
              </a:ext>
            </a:extLst>
          </p:cNvPr>
          <p:cNvSpPr/>
          <p:nvPr/>
        </p:nvSpPr>
        <p:spPr>
          <a:xfrm>
            <a:off x="8828902" y="2784546"/>
            <a:ext cx="2085930" cy="2856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Sertifikater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074" name="Picture 2" descr="How to use AWS Secrets &amp; Configuration Provider with your Kubernetes Secrets  Store CSI driver | AWS Security Blog">
            <a:extLst>
              <a:ext uri="{FF2B5EF4-FFF2-40B4-BE49-F238E27FC236}">
                <a16:creationId xmlns:a16="http://schemas.microsoft.com/office/drawing/2014/main" id="{02A603B1-82EF-A740-D882-4025172F8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23" y="4431893"/>
            <a:ext cx="4922043" cy="164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DCA3BC-33CF-76CD-E2B7-1257B0410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84" y="4683212"/>
            <a:ext cx="6330028" cy="12789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EC8C16-A535-5F0C-B054-6C8926855197}"/>
              </a:ext>
            </a:extLst>
          </p:cNvPr>
          <p:cNvSpPr/>
          <p:nvPr/>
        </p:nvSpPr>
        <p:spPr>
          <a:xfrm>
            <a:off x="1804087" y="5953209"/>
            <a:ext cx="4015947" cy="324964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Supportert for Secret Store CSI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2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A005-3509-1364-7C7E-82C799C56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9137" y="1501814"/>
            <a:ext cx="10749412" cy="4345867"/>
          </a:xfrm>
        </p:spPr>
        <p:txBody>
          <a:bodyPr/>
          <a:lstStyle/>
          <a:p>
            <a:r>
              <a:rPr lang="nb-NO" dirty="0"/>
              <a:t>Sikker autentisering fra </a:t>
            </a:r>
            <a:r>
              <a:rPr lang="nb-NO" b="1" dirty="0">
                <a:solidFill>
                  <a:srgbClr val="32ABD0"/>
                </a:solidFill>
              </a:rPr>
              <a:t>container</a:t>
            </a:r>
            <a:r>
              <a:rPr lang="nb-NO" dirty="0"/>
              <a:t> til </a:t>
            </a:r>
            <a:r>
              <a:rPr lang="nb-NO" b="1" dirty="0">
                <a:solidFill>
                  <a:srgbClr val="32ABD0"/>
                </a:solidFill>
              </a:rPr>
              <a:t>PaaS tjenester</a:t>
            </a:r>
          </a:p>
          <a:p>
            <a:r>
              <a:rPr lang="nb-NO" dirty="0"/>
              <a:t>Foreløbig støttet av Google og Microsoft</a:t>
            </a:r>
          </a:p>
          <a:p>
            <a:r>
              <a:rPr lang="nb-NO" dirty="0"/>
              <a:t>Federert autentisering via OpenID Connect</a:t>
            </a:r>
          </a:p>
          <a:p>
            <a:r>
              <a:rPr lang="nb-NO" dirty="0"/>
              <a:t>Unngå bruk av nøkler i containere for autentisering</a:t>
            </a:r>
          </a:p>
          <a:p>
            <a:endParaRPr lang="nb-NO" dirty="0"/>
          </a:p>
          <a:p>
            <a:endParaRPr lang="nb-NO" dirty="0"/>
          </a:p>
          <a:p>
            <a:pPr lvl="1"/>
            <a:endParaRPr lang="nb-NO" dirty="0">
              <a:solidFill>
                <a:srgbClr val="32ABD0"/>
              </a:solidFill>
            </a:endParaRPr>
          </a:p>
          <a:p>
            <a:pPr lvl="1"/>
            <a:endParaRPr lang="nb-NO" dirty="0">
              <a:solidFill>
                <a:srgbClr val="32ABD0"/>
              </a:solidFill>
            </a:endParaRPr>
          </a:p>
          <a:p>
            <a:endParaRPr lang="en-US" b="1" dirty="0">
              <a:solidFill>
                <a:srgbClr val="32ABD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C9AF0-8DD7-E97A-8713-E1287239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Workload Identity</a:t>
            </a:r>
            <a:endParaRPr lang="en-US" dirty="0"/>
          </a:p>
        </p:txBody>
      </p:sp>
      <p:pic>
        <p:nvPicPr>
          <p:cNvPr id="1026" name="Picture 2" descr="Enable keyless access to GCP with workload Identity Federation | Google  Cloud Blog">
            <a:extLst>
              <a:ext uri="{FF2B5EF4-FFF2-40B4-BE49-F238E27FC236}">
                <a16:creationId xmlns:a16="http://schemas.microsoft.com/office/drawing/2014/main" id="{17E7931C-09E7-379D-27FB-E2765FC9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45" y="2167778"/>
            <a:ext cx="5002682" cy="169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720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83FAB-9F39-1700-CF44-C6F0CC8BA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1229" y="1377546"/>
            <a:ext cx="10749412" cy="45389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CNI = </a:t>
            </a:r>
            <a:r>
              <a:rPr lang="en-US" dirty="0"/>
              <a:t>Rammeverk for å </a:t>
            </a:r>
            <a:r>
              <a:rPr lang="en-US" dirty="0" err="1"/>
              <a:t>styring</a:t>
            </a:r>
            <a:r>
              <a:rPr lang="en-US" dirty="0"/>
              <a:t> av </a:t>
            </a:r>
            <a:r>
              <a:rPr lang="en-US" dirty="0" err="1"/>
              <a:t>nettverk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Kubernetes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CRD</a:t>
            </a:r>
            <a:r>
              <a:rPr lang="en-US" sz="2000" dirty="0"/>
              <a:t> </a:t>
            </a:r>
            <a:r>
              <a:rPr lang="en-US" dirty="0"/>
              <a:t>= Custom Resource Definition (</a:t>
            </a:r>
            <a:r>
              <a:rPr lang="en-US" dirty="0" err="1"/>
              <a:t>Utvidelse</a:t>
            </a:r>
            <a:r>
              <a:rPr lang="en-US" dirty="0"/>
              <a:t> med </a:t>
            </a:r>
            <a:r>
              <a:rPr lang="en-US" dirty="0" err="1"/>
              <a:t>ressurser</a:t>
            </a:r>
            <a:r>
              <a:rPr lang="en-US" dirty="0"/>
              <a:t> I Kubernetes </a:t>
            </a:r>
            <a:r>
              <a:rPr lang="en-US" dirty="0" err="1"/>
              <a:t>APIet</a:t>
            </a:r>
            <a:r>
              <a:rPr lang="en-US" dirty="0"/>
              <a:t>)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Network Policies = </a:t>
            </a:r>
            <a:r>
              <a:rPr lang="en-US" dirty="0"/>
              <a:t>Lag ¾ </a:t>
            </a:r>
            <a:r>
              <a:rPr lang="en-US" dirty="0" err="1"/>
              <a:t>Brannmur</a:t>
            </a:r>
            <a:r>
              <a:rPr lang="en-US" dirty="0"/>
              <a:t> </a:t>
            </a:r>
            <a:r>
              <a:rPr lang="en-US" dirty="0" err="1"/>
              <a:t>mekanismer</a:t>
            </a:r>
            <a:r>
              <a:rPr lang="en-US" dirty="0"/>
              <a:t> – </a:t>
            </a:r>
            <a:r>
              <a:rPr lang="en-US" dirty="0" err="1"/>
              <a:t>styres</a:t>
            </a:r>
            <a:r>
              <a:rPr lang="en-US" dirty="0"/>
              <a:t> via CNI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Services = </a:t>
            </a:r>
            <a:r>
              <a:rPr lang="en-US" dirty="0"/>
              <a:t>Eksponering av tjenester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Pod(s)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Ingress / Gateway API = </a:t>
            </a:r>
            <a:r>
              <a:rPr lang="en-US" dirty="0" err="1"/>
              <a:t>Inngang</a:t>
            </a:r>
            <a:r>
              <a:rPr lang="en-US" dirty="0"/>
              <a:t> </a:t>
            </a:r>
            <a:r>
              <a:rPr lang="en-US" dirty="0" err="1"/>
              <a:t>til</a:t>
            </a:r>
            <a:r>
              <a:rPr lang="en-US" dirty="0"/>
              <a:t> </a:t>
            </a:r>
            <a:r>
              <a:rPr lang="en-US" dirty="0" err="1"/>
              <a:t>flere</a:t>
            </a:r>
            <a:r>
              <a:rPr lang="en-US" dirty="0"/>
              <a:t> tjenester med </a:t>
            </a:r>
            <a:r>
              <a:rPr lang="en-US" dirty="0" err="1"/>
              <a:t>ruting</a:t>
            </a:r>
            <a:r>
              <a:rPr lang="en-US" dirty="0"/>
              <a:t> </a:t>
            </a:r>
            <a:r>
              <a:rPr lang="en-US" dirty="0" err="1"/>
              <a:t>regler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/>
              <a:t>IP Tables = </a:t>
            </a:r>
            <a:r>
              <a:rPr lang="en-US" dirty="0" err="1"/>
              <a:t>Pakkefilter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OS </a:t>
            </a:r>
            <a:r>
              <a:rPr lang="en-US" dirty="0" err="1"/>
              <a:t>kjernen</a:t>
            </a:r>
            <a:r>
              <a:rPr lang="en-US" dirty="0"/>
              <a:t> </a:t>
            </a:r>
            <a:r>
              <a:rPr lang="en-US" dirty="0" err="1"/>
              <a:t>og</a:t>
            </a:r>
            <a:r>
              <a:rPr lang="en-US" dirty="0"/>
              <a:t> </a:t>
            </a:r>
            <a:r>
              <a:rPr lang="en-US" dirty="0" err="1"/>
              <a:t>står</a:t>
            </a:r>
            <a:r>
              <a:rPr lang="en-US" dirty="0"/>
              <a:t> for </a:t>
            </a:r>
            <a:r>
              <a:rPr lang="en-US" dirty="0" err="1"/>
              <a:t>mye</a:t>
            </a:r>
            <a:r>
              <a:rPr lang="en-US" dirty="0"/>
              <a:t> av nettverkslogikken I K8s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eBFP</a:t>
            </a:r>
            <a:r>
              <a:rPr lang="en-US" sz="2000" b="1" dirty="0"/>
              <a:t> = </a:t>
            </a:r>
            <a:r>
              <a:rPr lang="en-US" dirty="0"/>
              <a:t>Mini applikasjoner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kjører</a:t>
            </a:r>
            <a:r>
              <a:rPr lang="en-US" dirty="0"/>
              <a:t> sandbox applikasjoner I OS </a:t>
            </a:r>
            <a:r>
              <a:rPr lang="en-US" dirty="0" err="1"/>
              <a:t>kjernen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Kubernetes Nettverk - Akronym ordliste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69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Network Policies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650" y="1308414"/>
            <a:ext cx="10749412" cy="4772972"/>
          </a:xfrm>
        </p:spPr>
        <p:txBody>
          <a:bodyPr>
            <a:normAutofit/>
          </a:bodyPr>
          <a:lstStyle/>
          <a:p>
            <a:pPr lvl="1"/>
            <a:endParaRPr lang="nb-NO" sz="1600" dirty="0"/>
          </a:p>
          <a:p>
            <a:pPr lvl="1"/>
            <a:endParaRPr lang="nb-NO" sz="16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31B12C-B7DA-ABEA-5A3D-C109C218FD12}"/>
              </a:ext>
            </a:extLst>
          </p:cNvPr>
          <p:cNvSpPr txBox="1">
            <a:spLocks/>
          </p:cNvSpPr>
          <p:nvPr/>
        </p:nvSpPr>
        <p:spPr>
          <a:xfrm>
            <a:off x="721229" y="1377546"/>
            <a:ext cx="10749412" cy="4538931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Muliggjør trafikkstyring </a:t>
            </a:r>
            <a:r>
              <a:rPr lang="en-US" sz="2000" b="1" dirty="0" err="1"/>
              <a:t>på</a:t>
            </a:r>
            <a:r>
              <a:rPr lang="en-US" sz="2000" b="1" dirty="0"/>
              <a:t> lag 3 </a:t>
            </a:r>
            <a:r>
              <a:rPr lang="en-US" sz="2000" b="1" dirty="0" err="1"/>
              <a:t>og</a:t>
            </a:r>
            <a:r>
              <a:rPr lang="en-US" sz="2000" b="1" dirty="0"/>
              <a:t> 4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IP, Port, Protocol, Pod label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Som</a:t>
            </a:r>
            <a:r>
              <a:rPr lang="en-US" sz="2000" dirty="0"/>
              <a:t> standard I Kubernetes er det </a:t>
            </a:r>
            <a:r>
              <a:rPr lang="en-US" sz="2000" b="1" dirty="0"/>
              <a:t>Allow All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Krever </a:t>
            </a:r>
            <a:r>
              <a:rPr lang="en-US" sz="2000" b="1" dirty="0" err="1"/>
              <a:t>en</a:t>
            </a:r>
            <a:r>
              <a:rPr lang="en-US" sz="2000" b="1" dirty="0"/>
              <a:t> </a:t>
            </a:r>
            <a:r>
              <a:rPr lang="en-US" sz="2000" b="1" dirty="0" err="1"/>
              <a:t>nettverk</a:t>
            </a:r>
            <a:r>
              <a:rPr lang="en-US" sz="2000" b="1" dirty="0"/>
              <a:t> CNI </a:t>
            </a:r>
            <a:r>
              <a:rPr lang="en-US" sz="2000" b="1" dirty="0" err="1"/>
              <a:t>som</a:t>
            </a:r>
            <a:r>
              <a:rPr lang="en-US" sz="2000" b="1" dirty="0"/>
              <a:t> </a:t>
            </a:r>
            <a:r>
              <a:rPr lang="en-US" sz="2000" b="1" dirty="0" err="1"/>
              <a:t>kan</a:t>
            </a:r>
            <a:r>
              <a:rPr lang="en-US" sz="2000" b="1" dirty="0"/>
              <a:t> </a:t>
            </a:r>
            <a:r>
              <a:rPr lang="en-US" sz="2000" b="1" dirty="0" err="1"/>
              <a:t>styre</a:t>
            </a:r>
            <a:r>
              <a:rPr lang="en-US" sz="2000" b="1" dirty="0"/>
              <a:t> </a:t>
            </a:r>
            <a:r>
              <a:rPr lang="en-US" sz="2000" b="1" dirty="0" err="1"/>
              <a:t>reglene</a:t>
            </a:r>
            <a:endParaRPr lang="en-US" sz="2000" b="1" dirty="0"/>
          </a:p>
          <a:p>
            <a:pPr lvl="1">
              <a:lnSpc>
                <a:spcPct val="150000"/>
              </a:lnSpc>
            </a:pPr>
            <a:r>
              <a:rPr lang="en-US" dirty="0"/>
              <a:t>Calico, </a:t>
            </a:r>
            <a:r>
              <a:rPr lang="en-US" dirty="0" err="1"/>
              <a:t>WeaveNet</a:t>
            </a:r>
            <a:r>
              <a:rPr lang="en-US" dirty="0"/>
              <a:t>, Azure CNI, GKE CNI, Cilium (</a:t>
            </a:r>
            <a:r>
              <a:rPr lang="en-US" dirty="0" err="1"/>
              <a:t>eBFP</a:t>
            </a:r>
            <a:r>
              <a:rPr lang="en-US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Flannel (</a:t>
            </a:r>
            <a:r>
              <a:rPr lang="en-US" dirty="0" err="1"/>
              <a:t>støtter</a:t>
            </a:r>
            <a:r>
              <a:rPr lang="en-US" dirty="0"/>
              <a:t> </a:t>
            </a:r>
            <a:r>
              <a:rPr lang="en-US" dirty="0" err="1"/>
              <a:t>ikke</a:t>
            </a:r>
            <a:r>
              <a:rPr lang="en-US" dirty="0"/>
              <a:t> Network Policies)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 </a:t>
            </a:r>
            <a:r>
              <a:rPr lang="en-US" dirty="0" err="1"/>
              <a:t>Styring</a:t>
            </a:r>
            <a:r>
              <a:rPr lang="en-US" dirty="0"/>
              <a:t> av </a:t>
            </a:r>
            <a:r>
              <a:rPr lang="en-US" dirty="0" err="1"/>
              <a:t>regler</a:t>
            </a:r>
            <a:r>
              <a:rPr lang="en-US" dirty="0"/>
              <a:t> via YAML </a:t>
            </a:r>
            <a:r>
              <a:rPr lang="en-US" dirty="0" err="1"/>
              <a:t>konfig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84C68-26DC-5A5F-7274-95F34E093CA3}"/>
              </a:ext>
            </a:extLst>
          </p:cNvPr>
          <p:cNvSpPr txBox="1"/>
          <p:nvPr/>
        </p:nvSpPr>
        <p:spPr>
          <a:xfrm>
            <a:off x="7748109" y="970009"/>
            <a:ext cx="3201416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apiVersion</a:t>
            </a:r>
            <a:r>
              <a:rPr lang="en-US" sz="1200" dirty="0"/>
              <a:t>: networking.k8s.io/v1</a:t>
            </a:r>
          </a:p>
          <a:p>
            <a:r>
              <a:rPr lang="en-US" sz="1200" b="1" dirty="0"/>
              <a:t>kind: </a:t>
            </a:r>
            <a:r>
              <a:rPr lang="en-US" sz="1200" b="1" dirty="0" err="1"/>
              <a:t>NetworkPolicy</a:t>
            </a:r>
            <a:endParaRPr lang="en-US" sz="1200" b="1" dirty="0"/>
          </a:p>
          <a:p>
            <a:r>
              <a:rPr lang="en-US" sz="1200" dirty="0"/>
              <a:t>metadata:</a:t>
            </a:r>
          </a:p>
          <a:p>
            <a:r>
              <a:rPr lang="en-US" sz="1200" dirty="0"/>
              <a:t>  name: frontend-to-</a:t>
            </a:r>
            <a:r>
              <a:rPr lang="en-US" sz="1200" dirty="0" err="1"/>
              <a:t>sqldatabase</a:t>
            </a:r>
            <a:endParaRPr lang="en-US" sz="1200" dirty="0"/>
          </a:p>
          <a:p>
            <a:r>
              <a:rPr lang="en-US" sz="1200" dirty="0"/>
              <a:t>  namespace: default</a:t>
            </a:r>
          </a:p>
          <a:p>
            <a:r>
              <a:rPr lang="en-US" sz="1200" dirty="0"/>
              <a:t>spec:</a:t>
            </a:r>
          </a:p>
          <a:p>
            <a:r>
              <a:rPr lang="en-US" sz="1200" dirty="0"/>
              <a:t>  </a:t>
            </a:r>
            <a:r>
              <a:rPr lang="en-US" sz="1200" dirty="0" err="1"/>
              <a:t>podSelector</a:t>
            </a:r>
            <a:r>
              <a:rPr lang="en-US" sz="1200" dirty="0"/>
              <a:t>: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matchLabels</a:t>
            </a:r>
            <a:r>
              <a:rPr lang="en-US" sz="1200" dirty="0"/>
              <a:t>:</a:t>
            </a:r>
          </a:p>
          <a:p>
            <a:r>
              <a:rPr lang="en-US" sz="1200" b="1" dirty="0"/>
              <a:t>      app: </a:t>
            </a:r>
            <a:r>
              <a:rPr lang="en-US" sz="1200" b="1" dirty="0" err="1"/>
              <a:t>sqldatabase</a:t>
            </a:r>
            <a:endParaRPr lang="en-US" sz="1200" b="1" dirty="0"/>
          </a:p>
          <a:p>
            <a:r>
              <a:rPr lang="en-US" sz="1200" dirty="0"/>
              <a:t>  </a:t>
            </a:r>
            <a:r>
              <a:rPr lang="en-US" sz="1200" dirty="0" err="1"/>
              <a:t>policyTypes</a:t>
            </a:r>
            <a:r>
              <a:rPr lang="en-US" sz="1200" dirty="0"/>
              <a:t>:</a:t>
            </a:r>
          </a:p>
          <a:p>
            <a:r>
              <a:rPr lang="en-US" sz="1200" dirty="0"/>
              <a:t>  - Ingress</a:t>
            </a:r>
          </a:p>
          <a:p>
            <a:r>
              <a:rPr lang="en-US" sz="1200" dirty="0"/>
              <a:t>  - Egress</a:t>
            </a:r>
          </a:p>
          <a:p>
            <a:r>
              <a:rPr lang="en-US" sz="1200" dirty="0"/>
              <a:t>  ingress:</a:t>
            </a:r>
          </a:p>
          <a:p>
            <a:r>
              <a:rPr lang="en-US" sz="1200" dirty="0"/>
              <a:t>  - from:</a:t>
            </a:r>
          </a:p>
          <a:p>
            <a:r>
              <a:rPr lang="en-US" sz="1200" dirty="0"/>
              <a:t>    - </a:t>
            </a:r>
            <a:r>
              <a:rPr lang="en-US" sz="1200" dirty="0" err="1"/>
              <a:t>ipBlock</a:t>
            </a:r>
            <a:r>
              <a:rPr lang="en-US" sz="1200" dirty="0"/>
              <a:t>:</a:t>
            </a:r>
          </a:p>
          <a:p>
            <a:r>
              <a:rPr lang="en-US" sz="1200" b="1" dirty="0"/>
              <a:t>        </a:t>
            </a:r>
            <a:r>
              <a:rPr lang="en-US" sz="1200" b="1" dirty="0" err="1"/>
              <a:t>cidr</a:t>
            </a:r>
            <a:r>
              <a:rPr lang="en-US" sz="1200" b="1" dirty="0"/>
              <a:t>: 172.17.0.0/16</a:t>
            </a:r>
          </a:p>
          <a:p>
            <a:r>
              <a:rPr lang="en-US" sz="1200" dirty="0"/>
              <a:t>    - </a:t>
            </a:r>
            <a:r>
              <a:rPr lang="en-US" sz="1200" dirty="0" err="1"/>
              <a:t>namespaceSelector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matchLabels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  project: </a:t>
            </a:r>
            <a:r>
              <a:rPr lang="en-US" sz="1200" dirty="0" err="1"/>
              <a:t>myproject</a:t>
            </a:r>
            <a:endParaRPr lang="en-US" sz="1200" dirty="0"/>
          </a:p>
          <a:p>
            <a:r>
              <a:rPr lang="en-US" sz="1200" dirty="0"/>
              <a:t>    - </a:t>
            </a:r>
            <a:r>
              <a:rPr lang="en-US" sz="1200" dirty="0" err="1"/>
              <a:t>podSelector</a:t>
            </a:r>
            <a:r>
              <a:rPr lang="en-US" sz="1200" dirty="0"/>
              <a:t>:</a:t>
            </a:r>
          </a:p>
          <a:p>
            <a:r>
              <a:rPr lang="en-US" sz="1200" dirty="0"/>
              <a:t>        </a:t>
            </a:r>
            <a:r>
              <a:rPr lang="en-US" sz="1200" dirty="0" err="1"/>
              <a:t>matchLabels</a:t>
            </a:r>
            <a:r>
              <a:rPr lang="en-US" sz="1200" dirty="0"/>
              <a:t>:</a:t>
            </a:r>
          </a:p>
          <a:p>
            <a:r>
              <a:rPr lang="en-US" sz="1200" b="1" dirty="0"/>
              <a:t>          role: frontend</a:t>
            </a:r>
          </a:p>
          <a:p>
            <a:r>
              <a:rPr lang="en-US" sz="1200" dirty="0"/>
              <a:t>  egress:</a:t>
            </a:r>
          </a:p>
          <a:p>
            <a:r>
              <a:rPr lang="en-US" sz="1200" dirty="0"/>
              <a:t>  - to:</a:t>
            </a:r>
          </a:p>
          <a:p>
            <a:r>
              <a:rPr lang="en-US" sz="1200" dirty="0"/>
              <a:t>    - </a:t>
            </a:r>
            <a:r>
              <a:rPr lang="en-US" sz="1200" dirty="0" err="1"/>
              <a:t>ipBlock</a:t>
            </a:r>
            <a:r>
              <a:rPr lang="en-US" sz="1200" dirty="0"/>
              <a:t>:</a:t>
            </a:r>
          </a:p>
          <a:p>
            <a:r>
              <a:rPr lang="en-US" sz="1200" b="1" dirty="0"/>
              <a:t>        </a:t>
            </a:r>
            <a:r>
              <a:rPr lang="en-US" sz="1200" b="1" dirty="0" err="1"/>
              <a:t>cidr</a:t>
            </a:r>
            <a:r>
              <a:rPr lang="en-US" sz="1200" b="1" dirty="0"/>
              <a:t>: 10.0.0.0/24</a:t>
            </a:r>
          </a:p>
          <a:p>
            <a:r>
              <a:rPr lang="en-US" sz="1200" b="1" dirty="0"/>
              <a:t>    ports:</a:t>
            </a:r>
          </a:p>
          <a:p>
            <a:r>
              <a:rPr lang="en-US" sz="1200" b="1" dirty="0"/>
              <a:t>    - protocol: TCP</a:t>
            </a:r>
          </a:p>
          <a:p>
            <a:r>
              <a:rPr lang="en-US" sz="1200" b="1" dirty="0"/>
              <a:t>      port: 5978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3FA522-5BC6-77DB-6722-4752E9AF2F9E}"/>
              </a:ext>
            </a:extLst>
          </p:cNvPr>
          <p:cNvSpPr/>
          <p:nvPr/>
        </p:nvSpPr>
        <p:spPr>
          <a:xfrm>
            <a:off x="9836846" y="2412129"/>
            <a:ext cx="1633795" cy="275466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Target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CD8A86-EC4A-9B44-CD17-4D0D97A1383E}"/>
              </a:ext>
            </a:extLst>
          </p:cNvPr>
          <p:cNvSpPr/>
          <p:nvPr/>
        </p:nvSpPr>
        <p:spPr>
          <a:xfrm>
            <a:off x="9697995" y="4776389"/>
            <a:ext cx="1633795" cy="275466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Source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32F6D4-8736-1398-3826-FB23DB61DFF8}"/>
              </a:ext>
            </a:extLst>
          </p:cNvPr>
          <p:cNvSpPr/>
          <p:nvPr/>
        </p:nvSpPr>
        <p:spPr>
          <a:xfrm>
            <a:off x="9697995" y="5561041"/>
            <a:ext cx="1633795" cy="617588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Target IP og Port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147D3-046E-BE17-012E-825C3DF609C5}"/>
              </a:ext>
            </a:extLst>
          </p:cNvPr>
          <p:cNvSpPr/>
          <p:nvPr/>
        </p:nvSpPr>
        <p:spPr>
          <a:xfrm>
            <a:off x="9785360" y="3724004"/>
            <a:ext cx="1633795" cy="275466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Source IP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972BEB-A6AA-0506-C664-F82F1E3B2484}"/>
              </a:ext>
            </a:extLst>
          </p:cNvPr>
          <p:cNvSpPr/>
          <p:nvPr/>
        </p:nvSpPr>
        <p:spPr>
          <a:xfrm>
            <a:off x="1773196" y="5105274"/>
            <a:ext cx="5058032" cy="112253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Noen gratis verktøy for enkel visualisering</a:t>
            </a:r>
            <a:br>
              <a:rPr lang="nb-NO" sz="2000" b="1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https://orca.tufin.io/netpol/</a:t>
            </a:r>
          </a:p>
          <a:p>
            <a:r>
              <a:rPr lang="nb-NO" sz="1600" dirty="0">
                <a:solidFill>
                  <a:schemeClr val="bg1"/>
                </a:solidFill>
              </a:rPr>
              <a:t>https://artturik.github.io/network-policy-viewer/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94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83FAB-9F39-1700-CF44-C6F0CC8BA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182" y="1587610"/>
            <a:ext cx="11159929" cy="4976223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Er et sett med 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</a:rPr>
              <a:t>funksjonalitet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 for å 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</a:rPr>
              <a:t>kunne</a:t>
            </a:r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75000"/>
                  </a:schemeClr>
                </a:solidFill>
              </a:rPr>
              <a:t>gi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Synlighet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Sikkerhet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Trafikkstyring</a:t>
            </a:r>
          </a:p>
          <a:p>
            <a:pPr marL="265113" lvl="1" indent="0">
              <a:buNone/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 err="1"/>
              <a:t>Flytter</a:t>
            </a:r>
            <a:r>
              <a:rPr lang="en-US" sz="2400" b="1" dirty="0"/>
              <a:t> </a:t>
            </a:r>
            <a:r>
              <a:rPr lang="en-US" sz="2400" b="1" dirty="0" err="1"/>
              <a:t>denne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rgbClr val="007AC2"/>
                </a:solidFill>
              </a:rPr>
              <a:t>funksjonaliteten</a:t>
            </a:r>
            <a:r>
              <a:rPr lang="en-US" sz="2400" b="1" dirty="0"/>
              <a:t> </a:t>
            </a:r>
            <a:r>
              <a:rPr lang="en-US" sz="2400" b="1" dirty="0" err="1"/>
              <a:t>ut</a:t>
            </a:r>
            <a:r>
              <a:rPr lang="en-US" sz="2400" b="1" dirty="0"/>
              <a:t> av </a:t>
            </a:r>
            <a:r>
              <a:rPr lang="en-US" sz="2400" b="1" dirty="0" err="1">
                <a:solidFill>
                  <a:srgbClr val="007AC2"/>
                </a:solidFill>
              </a:rPr>
              <a:t>applikasjonslaget</a:t>
            </a:r>
            <a:endParaRPr lang="en-US" sz="2400" b="1" dirty="0">
              <a:solidFill>
                <a:srgbClr val="007AC2"/>
              </a:solidFill>
            </a:endParaRPr>
          </a:p>
          <a:p>
            <a:endParaRPr lang="en-US" sz="2400" b="1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 Mesh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61E4C36-6740-2066-806C-01975D5B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790" y="2055268"/>
            <a:ext cx="6915055" cy="178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21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Service Mesh - Arkitektur</a:t>
            </a:r>
            <a:endParaRPr lang="en-US" dirty="0"/>
          </a:p>
        </p:txBody>
      </p:sp>
      <p:pic>
        <p:nvPicPr>
          <p:cNvPr id="4" name="Picture 4" descr="NSX Service Mesh">
            <a:extLst>
              <a:ext uri="{FF2B5EF4-FFF2-40B4-BE49-F238E27FC236}">
                <a16:creationId xmlns:a16="http://schemas.microsoft.com/office/drawing/2014/main" id="{B5673772-20F7-D0C8-B44B-94805D2A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64" y="1914929"/>
            <a:ext cx="6223082" cy="292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A5F4B74-B662-6C74-DD5B-8F61FA7F7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183" y="1587610"/>
            <a:ext cx="10749412" cy="453893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/>
              <a:t>Ulik</a:t>
            </a:r>
            <a:r>
              <a:rPr lang="en-US" sz="2000" b="1" dirty="0"/>
              <a:t> </a:t>
            </a:r>
            <a:r>
              <a:rPr lang="en-US" sz="2000" b="1" dirty="0" err="1"/>
              <a:t>funksjonalitet</a:t>
            </a:r>
            <a:r>
              <a:rPr lang="en-US" sz="2000" b="1" dirty="0"/>
              <a:t> </a:t>
            </a:r>
            <a:r>
              <a:rPr lang="en-US" sz="2000" b="1" dirty="0" err="1"/>
              <a:t>og</a:t>
            </a:r>
            <a:r>
              <a:rPr lang="en-US" sz="2000" b="1" dirty="0"/>
              <a:t> </a:t>
            </a:r>
            <a:r>
              <a:rPr lang="en-US" sz="2000" b="1" dirty="0" err="1"/>
              <a:t>tilnærming</a:t>
            </a:r>
            <a:r>
              <a:rPr lang="en-US" sz="2000" b="1" dirty="0"/>
              <a:t> </a:t>
            </a:r>
            <a:r>
              <a:rPr lang="en-US" sz="2000" b="1" dirty="0" err="1"/>
              <a:t>fra</a:t>
            </a:r>
            <a:br>
              <a:rPr lang="en-US" sz="2000" b="1" dirty="0"/>
            </a:br>
            <a:r>
              <a:rPr lang="en-US" sz="2000" b="1" dirty="0" err="1"/>
              <a:t>leverandør</a:t>
            </a:r>
            <a:r>
              <a:rPr lang="en-US" sz="2000" b="1" dirty="0"/>
              <a:t> </a:t>
            </a:r>
            <a:r>
              <a:rPr lang="en-US" sz="2000" b="1" dirty="0" err="1"/>
              <a:t>til</a:t>
            </a:r>
            <a:r>
              <a:rPr lang="en-US" sz="2000" b="1" dirty="0"/>
              <a:t> </a:t>
            </a:r>
            <a:r>
              <a:rPr lang="en-US" sz="2000" b="1" dirty="0" err="1"/>
              <a:t>leverandør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Sidecar proxy </a:t>
            </a:r>
            <a:r>
              <a:rPr lang="en-US" sz="2000" b="1" dirty="0" err="1"/>
              <a:t>eller</a:t>
            </a:r>
            <a:r>
              <a:rPr lang="en-US" sz="2000" b="1" dirty="0"/>
              <a:t> bruk av </a:t>
            </a:r>
            <a:r>
              <a:rPr lang="en-US" sz="2000" b="1" dirty="0" err="1"/>
              <a:t>eBFP</a:t>
            </a:r>
            <a:endParaRPr lang="en-US" sz="2000" b="1" dirty="0"/>
          </a:p>
          <a:p>
            <a:pPr lvl="1">
              <a:lnSpc>
                <a:spcPct val="150000"/>
              </a:lnSpc>
            </a:pPr>
            <a:r>
              <a:rPr lang="en-US" dirty="0"/>
              <a:t>Cilium </a:t>
            </a:r>
            <a:r>
              <a:rPr lang="en-US" dirty="0" err="1"/>
              <a:t>bruker</a:t>
            </a:r>
            <a:r>
              <a:rPr lang="en-US" dirty="0"/>
              <a:t> </a:t>
            </a:r>
            <a:r>
              <a:rPr lang="en-US" dirty="0" err="1"/>
              <a:t>eBFP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Istio </a:t>
            </a:r>
            <a:r>
              <a:rPr lang="en-US" dirty="0" err="1"/>
              <a:t>bruker</a:t>
            </a:r>
            <a:r>
              <a:rPr lang="en-US" dirty="0"/>
              <a:t> iptables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mTLS</a:t>
            </a:r>
            <a:r>
              <a:rPr lang="en-US" dirty="0"/>
              <a:t> </a:t>
            </a:r>
            <a:r>
              <a:rPr lang="en-US" dirty="0" err="1"/>
              <a:t>på</a:t>
            </a:r>
            <a:r>
              <a:rPr lang="en-US" dirty="0"/>
              <a:t> </a:t>
            </a:r>
            <a:r>
              <a:rPr lang="en-US" dirty="0" err="1"/>
              <a:t>tjenester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støtter</a:t>
            </a:r>
            <a:r>
              <a:rPr lang="en-US" dirty="0"/>
              <a:t> det</a:t>
            </a:r>
          </a:p>
          <a:p>
            <a:pPr>
              <a:lnSpc>
                <a:spcPct val="150000"/>
              </a:lnSpc>
            </a:pPr>
            <a:r>
              <a:rPr lang="en-US" sz="2000" b="1" dirty="0" err="1"/>
              <a:t>Synlighet</a:t>
            </a:r>
            <a:r>
              <a:rPr lang="en-US" sz="2000" b="1" dirty="0"/>
              <a:t> inn </a:t>
            </a:r>
            <a:r>
              <a:rPr lang="en-US" sz="2000" b="1" dirty="0" err="1"/>
              <a:t>i</a:t>
            </a:r>
            <a:r>
              <a:rPr lang="en-US" sz="2000" b="1" dirty="0"/>
              <a:t> </a:t>
            </a:r>
            <a:r>
              <a:rPr lang="en-US" sz="2000" b="1" dirty="0" err="1"/>
              <a:t>nettverksflyten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Lag 7 </a:t>
            </a:r>
            <a:r>
              <a:rPr lang="en-US" sz="2000" b="1" dirty="0" err="1"/>
              <a:t>regelstyring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Blir</a:t>
            </a:r>
            <a:r>
              <a:rPr lang="en-US" sz="2000" b="1" dirty="0"/>
              <a:t> </a:t>
            </a:r>
            <a:r>
              <a:rPr lang="en-US" sz="2000" b="1" dirty="0" err="1"/>
              <a:t>etterhvert</a:t>
            </a:r>
            <a:r>
              <a:rPr lang="en-US" sz="2000" b="1" dirty="0"/>
              <a:t> </a:t>
            </a:r>
            <a:r>
              <a:rPr lang="en-US" sz="2000" b="1" dirty="0" err="1"/>
              <a:t>erstattet</a:t>
            </a:r>
            <a:r>
              <a:rPr lang="en-US" sz="2000" b="1" dirty="0"/>
              <a:t> med </a:t>
            </a:r>
            <a:r>
              <a:rPr lang="en-US" sz="2000" b="1" dirty="0" err="1"/>
              <a:t>ny</a:t>
            </a:r>
            <a:r>
              <a:rPr lang="en-US" sz="2000" b="1" dirty="0"/>
              <a:t> </a:t>
            </a:r>
            <a:r>
              <a:rPr lang="en-US" sz="2000" b="1" dirty="0" err="1"/>
              <a:t>utgave</a:t>
            </a:r>
            <a:r>
              <a:rPr lang="en-US" sz="2000" b="1" dirty="0"/>
              <a:t>….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C64195-5717-35F0-74B1-6F57A9851E64}"/>
              </a:ext>
            </a:extLst>
          </p:cNvPr>
          <p:cNvSpPr/>
          <p:nvPr/>
        </p:nvSpPr>
        <p:spPr>
          <a:xfrm>
            <a:off x="6773280" y="4890836"/>
            <a:ext cx="4075050" cy="90448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Arkitektur basert på Istio som de fleste leverandører benytter med Envoy som kjerne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93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83FAB-9F39-1700-CF44-C6F0CC8BA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https://linkerd.devstats.cncf.io/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83" y="583325"/>
            <a:ext cx="10751504" cy="546000"/>
          </a:xfrm>
        </p:spPr>
        <p:txBody>
          <a:bodyPr/>
          <a:lstStyle/>
          <a:p>
            <a:r>
              <a:rPr lang="nb-NO" dirty="0"/>
              <a:t>Noen Service Mesh Alternativer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1CD4D4-B969-7725-004B-A79613E0C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830683"/>
              </p:ext>
            </p:extLst>
          </p:nvPr>
        </p:nvGraphicFramePr>
        <p:xfrm>
          <a:off x="401595" y="1279504"/>
          <a:ext cx="11391025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9308">
                  <a:extLst>
                    <a:ext uri="{9D8B030D-6E8A-4147-A177-3AD203B41FA5}">
                      <a16:colId xmlns:a16="http://schemas.microsoft.com/office/drawing/2014/main" val="917591136"/>
                    </a:ext>
                  </a:extLst>
                </a:gridCol>
                <a:gridCol w="861800">
                  <a:extLst>
                    <a:ext uri="{9D8B030D-6E8A-4147-A177-3AD203B41FA5}">
                      <a16:colId xmlns:a16="http://schemas.microsoft.com/office/drawing/2014/main" val="1987380416"/>
                    </a:ext>
                  </a:extLst>
                </a:gridCol>
                <a:gridCol w="1152035">
                  <a:extLst>
                    <a:ext uri="{9D8B030D-6E8A-4147-A177-3AD203B41FA5}">
                      <a16:colId xmlns:a16="http://schemas.microsoft.com/office/drawing/2014/main" val="2409404714"/>
                    </a:ext>
                  </a:extLst>
                </a:gridCol>
                <a:gridCol w="1250567">
                  <a:extLst>
                    <a:ext uri="{9D8B030D-6E8A-4147-A177-3AD203B41FA5}">
                      <a16:colId xmlns:a16="http://schemas.microsoft.com/office/drawing/2014/main" val="1849184604"/>
                    </a:ext>
                  </a:extLst>
                </a:gridCol>
                <a:gridCol w="1750791">
                  <a:extLst>
                    <a:ext uri="{9D8B030D-6E8A-4147-A177-3AD203B41FA5}">
                      <a16:colId xmlns:a16="http://schemas.microsoft.com/office/drawing/2014/main" val="2624386760"/>
                    </a:ext>
                  </a:extLst>
                </a:gridCol>
                <a:gridCol w="1642116">
                  <a:extLst>
                    <a:ext uri="{9D8B030D-6E8A-4147-A177-3AD203B41FA5}">
                      <a16:colId xmlns:a16="http://schemas.microsoft.com/office/drawing/2014/main" val="3409472927"/>
                    </a:ext>
                  </a:extLst>
                </a:gridCol>
                <a:gridCol w="1750660">
                  <a:extLst>
                    <a:ext uri="{9D8B030D-6E8A-4147-A177-3AD203B41FA5}">
                      <a16:colId xmlns:a16="http://schemas.microsoft.com/office/drawing/2014/main" val="1283232979"/>
                    </a:ext>
                  </a:extLst>
                </a:gridCol>
                <a:gridCol w="1413748">
                  <a:extLst>
                    <a:ext uri="{9D8B030D-6E8A-4147-A177-3AD203B41FA5}">
                      <a16:colId xmlns:a16="http://schemas.microsoft.com/office/drawing/2014/main" val="4156011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400" dirty="0"/>
                        <a:t>Funksjonalitet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Istio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Linkerd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Hashicorp Consul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Traefik Mesh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Kuma (fra Kong)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Open Service Mesh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VMware Tanzu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2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/>
                        <a:t>Tjenesteproxy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Envoy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Linkerd2-proxy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Envoy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Egen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Envoy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Envoy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Envoy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76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/>
                        <a:t>Sidecar Proxy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3469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nb-NO" sz="1400" b="1" dirty="0"/>
                        <a:t>Container-VM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80403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nb-NO" sz="1400" b="1" dirty="0"/>
                        <a:t>MultiCluster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05109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nb-NO" sz="1400" b="1" dirty="0"/>
                        <a:t>BYO Ingress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Gateway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Tja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837083"/>
                  </a:ext>
                </a:extLst>
              </a:tr>
              <a:tr h="242441">
                <a:tc>
                  <a:txBody>
                    <a:bodyPr/>
                    <a:lstStyle/>
                    <a:p>
                      <a:r>
                        <a:rPr lang="nb-NO" sz="1400" b="1" dirty="0"/>
                        <a:t>Dashboard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Kiali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Traefik Hub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Azure Monitor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Tanzu Mission Control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79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/>
                        <a:t>mTLS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 (Automatisk)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73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/>
                        <a:t>Traffic Kontroll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670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/>
                        <a:t>HTTP/3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25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967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3D450C-E312-9F94-BFE3-39CC993F9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/>
              <a:t>Flere </a:t>
            </a:r>
            <a:r>
              <a:rPr lang="nb-NO" sz="1600" b="1" dirty="0"/>
              <a:t>(</a:t>
            </a:r>
            <a:r>
              <a:rPr lang="nb-NO" sz="1400" b="1" dirty="0"/>
              <a:t>og mindre</a:t>
            </a:r>
            <a:r>
              <a:rPr lang="nb-NO" sz="1600" b="1" dirty="0"/>
              <a:t>) </a:t>
            </a:r>
            <a:r>
              <a:rPr lang="nb-NO" sz="2400" b="1" dirty="0"/>
              <a:t>tjenester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/>
              <a:t>Raskere og </a:t>
            </a:r>
            <a:r>
              <a:rPr lang="nb-NO" sz="2400" b="1" dirty="0">
                <a:solidFill>
                  <a:srgbClr val="007AC2"/>
                </a:solidFill>
              </a:rPr>
              <a:t>Automatisert</a:t>
            </a:r>
          </a:p>
          <a:p>
            <a:endParaRPr lang="nb-NO" sz="2400" dirty="0"/>
          </a:p>
          <a:p>
            <a:r>
              <a:rPr lang="nb-NO" sz="2400" dirty="0"/>
              <a:t>Tilgangskontroll?</a:t>
            </a:r>
          </a:p>
          <a:p>
            <a:r>
              <a:rPr lang="nb-NO" sz="2400" dirty="0"/>
              <a:t>Last balansering?</a:t>
            </a:r>
          </a:p>
          <a:p>
            <a:r>
              <a:rPr lang="nb-NO" sz="2400" dirty="0"/>
              <a:t>Sikker publisering?</a:t>
            </a:r>
          </a:p>
          <a:p>
            <a:r>
              <a:rPr lang="nb-NO" sz="2400" dirty="0"/>
              <a:t>Tjeneste-til-tjeneste kommunikasjon?</a:t>
            </a:r>
          </a:p>
          <a:p>
            <a:r>
              <a:rPr lang="nb-NO" sz="2400" dirty="0"/>
              <a:t>Synlighet i trafikken?</a:t>
            </a:r>
          </a:p>
          <a:p>
            <a:r>
              <a:rPr lang="nb-NO" sz="2400" dirty="0"/>
              <a:t>Sikre trafikken mellom tjenester?</a:t>
            </a:r>
          </a:p>
          <a:p>
            <a:pPr marL="0" indent="0">
              <a:buNone/>
            </a:pP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C4A714-4C8D-CB52-3C65-A0D745C00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584" y="739140"/>
            <a:ext cx="10751504" cy="546000"/>
          </a:xfrm>
        </p:spPr>
        <p:txBody>
          <a:bodyPr>
            <a:normAutofit/>
          </a:bodyPr>
          <a:lstStyle/>
          <a:p>
            <a:r>
              <a:rPr lang="nb-NO" sz="3200" dirty="0"/>
              <a:t>Fast Forward – Enter Microservices</a:t>
            </a:r>
            <a:endParaRPr lang="en-US" sz="3200" dirty="0"/>
          </a:p>
        </p:txBody>
      </p:sp>
      <p:pic>
        <p:nvPicPr>
          <p:cNvPr id="3076" name="Picture 4" descr="Monzo's application as of 2019 comprises 1500 microservices">
            <a:extLst>
              <a:ext uri="{FF2B5EF4-FFF2-40B4-BE49-F238E27FC236}">
                <a16:creationId xmlns:a16="http://schemas.microsoft.com/office/drawing/2014/main" id="{FDFDA4E4-8DE2-1A13-116C-B5F055A5E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07" y="1486622"/>
            <a:ext cx="4604363" cy="419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240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83" y="583325"/>
            <a:ext cx="10751504" cy="546000"/>
          </a:xfrm>
        </p:spPr>
        <p:txBody>
          <a:bodyPr/>
          <a:lstStyle/>
          <a:p>
            <a:r>
              <a:rPr lang="nb-NO" dirty="0"/>
              <a:t>Sikkerhetsmonitorering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6808B-D6E3-0B5F-6816-592DDCF5D234}"/>
              </a:ext>
            </a:extLst>
          </p:cNvPr>
          <p:cNvSpPr/>
          <p:nvPr/>
        </p:nvSpPr>
        <p:spPr>
          <a:xfrm>
            <a:off x="5033031" y="2227637"/>
            <a:ext cx="3231465" cy="654908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Kubernetes Audit Policy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EE6286-3E78-AE6D-D476-CAC9C83CDE71}"/>
              </a:ext>
            </a:extLst>
          </p:cNvPr>
          <p:cNvSpPr/>
          <p:nvPr/>
        </p:nvSpPr>
        <p:spPr>
          <a:xfrm>
            <a:off x="2706130" y="3124775"/>
            <a:ext cx="1935774" cy="405480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Audit Level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96091-A2BF-68A0-A75D-7C1D44B06910}"/>
              </a:ext>
            </a:extLst>
          </p:cNvPr>
          <p:cNvSpPr txBox="1"/>
          <p:nvPr/>
        </p:nvSpPr>
        <p:spPr>
          <a:xfrm>
            <a:off x="2730611" y="3487407"/>
            <a:ext cx="2302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None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Request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RequestResponse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1878D6B-BC2F-0B36-7BF9-28693ED9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918" y="1310681"/>
            <a:ext cx="836356" cy="8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BF301-1EA7-DA2B-872A-A3E53B93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09" y="1353930"/>
            <a:ext cx="1163426" cy="81192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6572F2-1097-E1F2-342E-789795486AD8}"/>
              </a:ext>
            </a:extLst>
          </p:cNvPr>
          <p:cNvCxnSpPr>
            <a:cxnSpLocks/>
            <a:stCxn id="2" idx="1"/>
            <a:endCxn id="4" idx="0"/>
          </p:cNvCxnSpPr>
          <p:nvPr/>
        </p:nvCxnSpPr>
        <p:spPr>
          <a:xfrm rot="10800000" flipV="1">
            <a:off x="3674017" y="2555091"/>
            <a:ext cx="1359014" cy="569684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A1F4E65-F949-867D-9F9D-1FFBC408DBE2}"/>
              </a:ext>
            </a:extLst>
          </p:cNvPr>
          <p:cNvSpPr/>
          <p:nvPr/>
        </p:nvSpPr>
        <p:spPr>
          <a:xfrm>
            <a:off x="4299035" y="1402492"/>
            <a:ext cx="1834978" cy="670685"/>
          </a:xfrm>
          <a:prstGeom prst="rightArrow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dirty="0">
                <a:solidFill>
                  <a:schemeClr val="bg1"/>
                </a:solidFill>
              </a:rPr>
              <a:t>Kubectl apply -f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FD3B5-E2C6-6824-4A1E-C4EF4F65CC67}"/>
              </a:ext>
            </a:extLst>
          </p:cNvPr>
          <p:cNvSpPr txBox="1"/>
          <p:nvPr/>
        </p:nvSpPr>
        <p:spPr>
          <a:xfrm>
            <a:off x="4977708" y="3028034"/>
            <a:ext cx="3443421" cy="329320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600" b="1" i="0" dirty="0" err="1">
                <a:solidFill>
                  <a:srgbClr val="292929"/>
                </a:solidFill>
                <a:effectLst/>
                <a:latin typeface="source-code-pro"/>
              </a:rPr>
              <a:t>apiVersion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audit.k8s.io/v1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kind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Policy</a:t>
            </a:r>
            <a:br>
              <a:rPr lang="en-US" sz="1600" dirty="0"/>
            </a:br>
            <a:r>
              <a:rPr lang="en-US" sz="1600" b="1" i="0" dirty="0" err="1">
                <a:solidFill>
                  <a:srgbClr val="292929"/>
                </a:solidFill>
                <a:effectLst/>
                <a:latin typeface="source-code-pro"/>
              </a:rPr>
              <a:t>omitStages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</a:t>
            </a:r>
            <a:br>
              <a:rPr lang="en-US" sz="1600" dirty="0"/>
            </a:b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- "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source-code-pro"/>
              </a:rPr>
              <a:t>RequestReceived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"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rules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</a:t>
            </a:r>
            <a:br>
              <a:rPr lang="en-US" sz="1600" dirty="0"/>
            </a:b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-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level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source-code-pro"/>
              </a:rPr>
              <a:t>RequestResponse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resources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</a:t>
            </a:r>
            <a:br>
              <a:rPr lang="en-US" sz="1600" dirty="0"/>
            </a:b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-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group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""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resources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["pods"]</a:t>
            </a:r>
            <a:br>
              <a:rPr lang="en-US" sz="1600" dirty="0"/>
            </a:b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-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level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Metadata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resources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</a:t>
            </a:r>
            <a:br>
              <a:rPr lang="en-US" sz="1600" dirty="0"/>
            </a:b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-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group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""</a:t>
            </a:r>
            <a:br>
              <a:rPr lang="en-US" sz="1600" dirty="0"/>
            </a:br>
            <a:r>
              <a:rPr lang="en-US" sz="1600" b="1" i="0" dirty="0">
                <a:solidFill>
                  <a:srgbClr val="292929"/>
                </a:solidFill>
                <a:effectLst/>
                <a:latin typeface="source-code-pro"/>
              </a:rPr>
              <a:t>resources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code-pro"/>
              </a:rPr>
              <a:t>: ["pods/log", "pods/status"]</a:t>
            </a:r>
            <a:endParaRPr lang="en-US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9F3F8B-8DFB-1692-CF60-AA71488203D8}"/>
              </a:ext>
            </a:extLst>
          </p:cNvPr>
          <p:cNvSpPr/>
          <p:nvPr/>
        </p:nvSpPr>
        <p:spPr>
          <a:xfrm>
            <a:off x="9104971" y="3646042"/>
            <a:ext cx="2283935" cy="441530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Log tjeneste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1" name="Straight Arrow Connector 12">
            <a:extLst>
              <a:ext uri="{FF2B5EF4-FFF2-40B4-BE49-F238E27FC236}">
                <a16:creationId xmlns:a16="http://schemas.microsoft.com/office/drawing/2014/main" id="{7D3031C7-30E0-A018-FEDA-1C28549BAFEF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8264496" y="2555091"/>
            <a:ext cx="840475" cy="1311716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9C6D7F0-4F07-28DD-C4FA-6ECF3657590F}"/>
              </a:ext>
            </a:extLst>
          </p:cNvPr>
          <p:cNvSpPr txBox="1"/>
          <p:nvPr/>
        </p:nvSpPr>
        <p:spPr>
          <a:xfrm>
            <a:off x="9491984" y="4108905"/>
            <a:ext cx="2302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Splunk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Sentinel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ELK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Loki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8897DB-50F7-F437-15A9-2F8ABAF47D61}"/>
              </a:ext>
            </a:extLst>
          </p:cNvPr>
          <p:cNvSpPr/>
          <p:nvPr/>
        </p:nvSpPr>
        <p:spPr>
          <a:xfrm>
            <a:off x="458972" y="1418269"/>
            <a:ext cx="2061806" cy="65490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Kubernetes API overvåkning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32119E-9449-1F70-CC86-BDA4A7F7BD0B}"/>
              </a:ext>
            </a:extLst>
          </p:cNvPr>
          <p:cNvSpPr/>
          <p:nvPr/>
        </p:nvSpPr>
        <p:spPr>
          <a:xfrm>
            <a:off x="458972" y="2227637"/>
            <a:ext cx="2061806" cy="65490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DNS Logs fra CoreDNS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4E8310-502D-5747-2CCE-AA0CB29503DD}"/>
              </a:ext>
            </a:extLst>
          </p:cNvPr>
          <p:cNvSpPr/>
          <p:nvPr/>
        </p:nvSpPr>
        <p:spPr>
          <a:xfrm>
            <a:off x="458972" y="3003322"/>
            <a:ext cx="2061806" cy="65490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Host logger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EBFBDF-6BDB-CFE1-267B-2D378FCF2E90}"/>
              </a:ext>
            </a:extLst>
          </p:cNvPr>
          <p:cNvSpPr/>
          <p:nvPr/>
        </p:nvSpPr>
        <p:spPr>
          <a:xfrm>
            <a:off x="458972" y="3794191"/>
            <a:ext cx="2061806" cy="65490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CNI logger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45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CC9AF0-8DD7-E97A-8713-E1287239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Noen kommersielle løsninger</a:t>
            </a:r>
            <a:endParaRPr lang="en-US" dirty="0"/>
          </a:p>
        </p:txBody>
      </p:sp>
      <p:pic>
        <p:nvPicPr>
          <p:cNvPr id="9218" name="Picture 2" descr="Snyk Strengthens Prioritization Capabilities to Increase Developer  Efficiency and Reduce Risk">
            <a:extLst>
              <a:ext uri="{FF2B5EF4-FFF2-40B4-BE49-F238E27FC236}">
                <a16:creationId xmlns:a16="http://schemas.microsoft.com/office/drawing/2014/main" id="{C231169B-6693-DF8E-396E-B2642EE03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24" y="1411813"/>
            <a:ext cx="2604725" cy="13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onarQube - Eclipsepedia">
            <a:extLst>
              <a:ext uri="{FF2B5EF4-FFF2-40B4-BE49-F238E27FC236}">
                <a16:creationId xmlns:a16="http://schemas.microsoft.com/office/drawing/2014/main" id="{749CD950-CBD9-2216-0BF6-BFFD97368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89" y="1759590"/>
            <a:ext cx="2749363" cy="72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CCDE84-2CAF-64FB-6684-D21DA51D3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266" y="1544641"/>
            <a:ext cx="2331015" cy="938881"/>
          </a:xfrm>
          <a:prstGeom prst="rect">
            <a:avLst/>
          </a:prstGeom>
        </p:spPr>
      </p:pic>
      <p:pic>
        <p:nvPicPr>
          <p:cNvPr id="9230" name="Picture 14" descr="Security Tools for Containers, Kubernetes, and Cloud – Sysdig">
            <a:extLst>
              <a:ext uri="{FF2B5EF4-FFF2-40B4-BE49-F238E27FC236}">
                <a16:creationId xmlns:a16="http://schemas.microsoft.com/office/drawing/2014/main" id="{7846C35F-7466-6D37-5C58-50B9F7037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31" y="1411813"/>
            <a:ext cx="2431676" cy="12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5C886-8E38-923E-CEA9-4D8C182AE406}"/>
              </a:ext>
            </a:extLst>
          </p:cNvPr>
          <p:cNvSpPr/>
          <p:nvPr/>
        </p:nvSpPr>
        <p:spPr>
          <a:xfrm>
            <a:off x="655022" y="2840477"/>
            <a:ext cx="2516195" cy="3436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kode utvikling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Sikre avhengigheter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Container image scanning etter sårbarheter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IaC koding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19629-AE26-3A00-5EAD-DF4B41376B47}"/>
              </a:ext>
            </a:extLst>
          </p:cNvPr>
          <p:cNvSpPr/>
          <p:nvPr/>
        </p:nvSpPr>
        <p:spPr>
          <a:xfrm>
            <a:off x="3596017" y="2840477"/>
            <a:ext cx="2516195" cy="3436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kode utvikling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IaC koding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1C405-75D1-7975-4C9E-6FDAE2B5C96B}"/>
              </a:ext>
            </a:extLst>
          </p:cNvPr>
          <p:cNvSpPr/>
          <p:nvPr/>
        </p:nvSpPr>
        <p:spPr>
          <a:xfrm>
            <a:off x="6566266" y="2840477"/>
            <a:ext cx="2516195" cy="3436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Cloud og Kubernetes Security Posture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kode utvikling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Sikring av Pipeline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IaC koding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Vulnerability Management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Container image scanning etter sårbarheter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79D00-8608-9D44-39D1-84A7F79BC917}"/>
              </a:ext>
            </a:extLst>
          </p:cNvPr>
          <p:cNvSpPr/>
          <p:nvPr/>
        </p:nvSpPr>
        <p:spPr>
          <a:xfrm>
            <a:off x="9377560" y="2840477"/>
            <a:ext cx="2516195" cy="343612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Sikker IaC koding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Vulnerability Management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Container image scanning etter sårbarheter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Cloud og Kubernetes Security Posture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nb-NO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18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983" y="583325"/>
            <a:ext cx="10751504" cy="546000"/>
          </a:xfrm>
        </p:spPr>
        <p:txBody>
          <a:bodyPr/>
          <a:lstStyle/>
          <a:p>
            <a:r>
              <a:rPr lang="nb-NO" dirty="0"/>
              <a:t>Så hvor bør jeg egentlig starte? 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0AEA55-1F28-55C4-31F1-0925096F9891}"/>
              </a:ext>
            </a:extLst>
          </p:cNvPr>
          <p:cNvSpPr/>
          <p:nvPr/>
        </p:nvSpPr>
        <p:spPr>
          <a:xfrm>
            <a:off x="1478631" y="1723403"/>
            <a:ext cx="2779366" cy="37749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Private Cluster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Identitetsbasert tilgang (iDP)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Sikkerhetsscanning i kode </a:t>
            </a:r>
            <a:r>
              <a:rPr lang="nb-NO" sz="1400" dirty="0">
                <a:solidFill>
                  <a:schemeClr val="bg2">
                    <a:lumMod val="25000"/>
                  </a:schemeClr>
                </a:solidFill>
              </a:rPr>
              <a:t>(Gratis funksjonalitet)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Nettverk Policies </a:t>
            </a:r>
            <a:r>
              <a:rPr lang="nb-NO" sz="1400" dirty="0">
                <a:solidFill>
                  <a:schemeClr val="bg2">
                    <a:lumMod val="25000"/>
                  </a:schemeClr>
                </a:solidFill>
              </a:rPr>
              <a:t>(fjerne allow all)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Enkel tilgangskontroll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Kontroll på versjonering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52E759-6EE9-9ACD-E32D-8D20E2CD9FBF}"/>
              </a:ext>
            </a:extLst>
          </p:cNvPr>
          <p:cNvSpPr/>
          <p:nvPr/>
        </p:nvSpPr>
        <p:spPr>
          <a:xfrm>
            <a:off x="1361241" y="5288328"/>
            <a:ext cx="3001789" cy="457201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Basis mekanismer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C413F-41CE-2D75-E37D-BE62C5522AA7}"/>
              </a:ext>
            </a:extLst>
          </p:cNvPr>
          <p:cNvSpPr/>
          <p:nvPr/>
        </p:nvSpPr>
        <p:spPr>
          <a:xfrm>
            <a:off x="4629604" y="1723403"/>
            <a:ext cx="2798805" cy="37749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Workload Identity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Sikkerhetsmonitorering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Ekstern secret håndtering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Sikkerhetsscanning i kode/container og avhengigheter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Nettverk Policies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Avansert tilgangskontroll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GitOps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Brukerhåndtering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C91563-D0E4-FA9C-4347-CAC64759C364}"/>
              </a:ext>
            </a:extLst>
          </p:cNvPr>
          <p:cNvSpPr/>
          <p:nvPr/>
        </p:nvSpPr>
        <p:spPr>
          <a:xfrm>
            <a:off x="4535599" y="5288328"/>
            <a:ext cx="3001789" cy="457201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Neste nivå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D8193-BB38-17E1-1F35-7B40272EBCDA}"/>
              </a:ext>
            </a:extLst>
          </p:cNvPr>
          <p:cNvSpPr/>
          <p:nvPr/>
        </p:nvSpPr>
        <p:spPr>
          <a:xfrm>
            <a:off x="7942372" y="1723403"/>
            <a:ext cx="2779366" cy="377498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Service Mesh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Backup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Kubebench</a:t>
            </a:r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 (CIS, NIST validering)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gVisor og/eller confidental computing 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Andre kommersielle løsninger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Falco eller Tetragon eBFP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F3584D-BD90-905D-5A4B-10CCB16AA1CA}"/>
              </a:ext>
            </a:extLst>
          </p:cNvPr>
          <p:cNvSpPr/>
          <p:nvPr/>
        </p:nvSpPr>
        <p:spPr>
          <a:xfrm>
            <a:off x="7818799" y="5288328"/>
            <a:ext cx="3001789" cy="457201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Per use-case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63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3504A9AE-FC27-3443-8E9C-785A2B316D1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t="20881" r="17069" b="23762"/>
          <a:stretch/>
        </p:blipFill>
        <p:spPr>
          <a:xfrm>
            <a:off x="0" y="0"/>
            <a:ext cx="11473200" cy="541734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B4E640-CE08-8B43-A40E-7D179D382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24" y="2177050"/>
            <a:ext cx="9290050" cy="4125097"/>
          </a:xfrm>
          <a:gradFill>
            <a:gsLst>
              <a:gs pos="90000">
                <a:srgbClr val="5C5C5C">
                  <a:alpha val="0"/>
                </a:srgbClr>
              </a:gs>
              <a:gs pos="36000">
                <a:schemeClr val="tx1">
                  <a:lumMod val="75000"/>
                  <a:alpha val="0"/>
                </a:schemeClr>
              </a:gs>
              <a:gs pos="99000">
                <a:schemeClr val="accent1">
                  <a:lumMod val="30000"/>
                  <a:lumOff val="70000"/>
                  <a:alpha val="0"/>
                </a:schemeClr>
              </a:gs>
            </a:gsLst>
          </a:gradFill>
        </p:spPr>
        <p:txBody>
          <a:bodyPr>
            <a:normAutofit fontScale="90000"/>
          </a:bodyPr>
          <a:lstStyle/>
          <a:p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br>
              <a:rPr lang="nb-NO" sz="3200" dirty="0"/>
            </a:br>
            <a:r>
              <a:rPr lang="nb-NO" sz="3200" dirty="0"/>
              <a:t>Takk for meg! </a:t>
            </a:r>
            <a:br>
              <a:rPr lang="nb-NO" sz="2200" dirty="0"/>
            </a:br>
            <a:r>
              <a:rPr lang="nb-NO" sz="2200" dirty="0"/>
              <a:t>Epost: </a:t>
            </a:r>
            <a:r>
              <a:rPr lang="nb-NO" sz="2200" dirty="0">
                <a:hlinkClick r:id="rId4"/>
              </a:rPr>
              <a:t>Marius.sandbu@soprasteria.com</a:t>
            </a:r>
            <a:br>
              <a:rPr lang="nb-NO" sz="2200" dirty="0"/>
            </a:br>
            <a:r>
              <a:rPr lang="nb-NO" sz="2200" dirty="0"/>
              <a:t>Presentasjon: </a:t>
            </a:r>
            <a:br>
              <a:rPr lang="nb-NO" sz="2200" dirty="0"/>
            </a:br>
            <a:r>
              <a:rPr lang="en-US" sz="2200" dirty="0">
                <a:hlinkClick r:id="rId5"/>
              </a:rPr>
              <a:t>https://github.com/msandbu/ppthackcon</a:t>
            </a:r>
            <a:br>
              <a:rPr lang="nb-NO" sz="3200" dirty="0">
                <a:solidFill>
                  <a:schemeClr val="tx1">
                    <a:lumMod val="50000"/>
                  </a:schemeClr>
                </a:solidFill>
              </a:rPr>
            </a:br>
            <a:endParaRPr lang="nb-NO" sz="32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0DDBFED7-A6AF-FF48-AA11-91A97835937F}"/>
              </a:ext>
            </a:extLst>
          </p:cNvPr>
          <p:cNvSpPr txBox="1"/>
          <p:nvPr/>
        </p:nvSpPr>
        <p:spPr>
          <a:xfrm>
            <a:off x="7234518" y="-5782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28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67283-92B9-486C-DCD2-F4F5B9BA0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18" y="1354366"/>
            <a:ext cx="10749412" cy="4968613"/>
          </a:xfrm>
        </p:spPr>
        <p:txBody>
          <a:bodyPr>
            <a:normAutofit lnSpcReduction="10000"/>
          </a:bodyPr>
          <a:lstStyle/>
          <a:p>
            <a:r>
              <a:rPr lang="nb-NO" sz="2400" b="1" dirty="0"/>
              <a:t>Flere leveransemodeller</a:t>
            </a:r>
          </a:p>
          <a:p>
            <a:pPr lvl="1"/>
            <a:r>
              <a:rPr lang="nb-NO" sz="2000" b="1" dirty="0"/>
              <a:t>Cloud basert</a:t>
            </a:r>
          </a:p>
          <a:p>
            <a:pPr lvl="2"/>
            <a:r>
              <a:rPr lang="nb-NO" sz="1800" dirty="0"/>
              <a:t>Serverbasert Kubernetes</a:t>
            </a:r>
          </a:p>
          <a:p>
            <a:pPr lvl="2"/>
            <a:r>
              <a:rPr lang="nb-NO" sz="1800" dirty="0"/>
              <a:t>Serverless Kubernetes</a:t>
            </a:r>
          </a:p>
          <a:p>
            <a:pPr lvl="2"/>
            <a:r>
              <a:rPr lang="nb-NO" sz="1800" dirty="0"/>
              <a:t>Ofte brukes med andre PaaS </a:t>
            </a:r>
            <a:br>
              <a:rPr lang="nb-NO" sz="1800" dirty="0"/>
            </a:br>
            <a:r>
              <a:rPr lang="nb-NO" sz="1800" dirty="0"/>
              <a:t>tjenester</a:t>
            </a:r>
          </a:p>
          <a:p>
            <a:pPr lvl="1"/>
            <a:endParaRPr lang="nb-NO" sz="2000" b="1" dirty="0"/>
          </a:p>
          <a:p>
            <a:pPr lvl="1"/>
            <a:r>
              <a:rPr lang="nb-NO" sz="2000" b="1" dirty="0"/>
              <a:t>Eget datasenter</a:t>
            </a:r>
          </a:p>
          <a:p>
            <a:pPr lvl="2"/>
            <a:r>
              <a:rPr lang="nb-NO" sz="1800" dirty="0"/>
              <a:t>VMware Tanzu</a:t>
            </a:r>
          </a:p>
          <a:p>
            <a:pPr lvl="2"/>
            <a:r>
              <a:rPr lang="nb-NO" sz="1800" dirty="0"/>
              <a:t>Red Hat Openshift</a:t>
            </a:r>
          </a:p>
          <a:p>
            <a:pPr lvl="2"/>
            <a:r>
              <a:rPr lang="nb-NO" sz="1800" dirty="0"/>
              <a:t>Rancher</a:t>
            </a:r>
          </a:p>
          <a:p>
            <a:pPr lvl="2"/>
            <a:r>
              <a:rPr lang="nb-NO" sz="1800" dirty="0"/>
              <a:t>Mer ofte innebygget økosystem</a:t>
            </a:r>
          </a:p>
          <a:p>
            <a:pPr lvl="1"/>
            <a:r>
              <a:rPr lang="nb-NO" sz="2000" b="1" dirty="0"/>
              <a:t>Edge med K3s, KubeEdge eller</a:t>
            </a:r>
            <a:br>
              <a:rPr lang="nb-NO" sz="2000" b="1" dirty="0"/>
            </a:br>
            <a:r>
              <a:rPr lang="nb-NO" sz="2000" b="1" dirty="0"/>
              <a:t>MicroK8s </a:t>
            </a:r>
          </a:p>
          <a:p>
            <a:pPr lvl="2"/>
            <a:endParaRPr lang="nb-NO" sz="1800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CB518-895A-DB90-6421-0E04AF56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Kubernetes Arkitektur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C07E3-AB7D-2546-F64B-FDA791BC8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708" y="3181454"/>
            <a:ext cx="2372497" cy="756355"/>
          </a:xfrm>
          <a:prstGeom prst="rect">
            <a:avLst/>
          </a:prstGeom>
        </p:spPr>
      </p:pic>
      <p:pic>
        <p:nvPicPr>
          <p:cNvPr id="2050" name="Picture 2" descr="Google Kubernetes Engine">
            <a:extLst>
              <a:ext uri="{FF2B5EF4-FFF2-40B4-BE49-F238E27FC236}">
                <a16:creationId xmlns:a16="http://schemas.microsoft.com/office/drawing/2014/main" id="{4AE9777C-5FE0-C07C-E00C-C11445D3C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504" y="3273751"/>
            <a:ext cx="1249948" cy="7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fresco Embraces Amazon EKS | Alfresco">
            <a:extLst>
              <a:ext uri="{FF2B5EF4-FFF2-40B4-BE49-F238E27FC236}">
                <a16:creationId xmlns:a16="http://schemas.microsoft.com/office/drawing/2014/main" id="{309245C2-1733-ECF3-5799-388ED5CC6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40" y="3181454"/>
            <a:ext cx="1894002" cy="94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C0361E-2062-1064-DA22-F15977A3846F}"/>
              </a:ext>
            </a:extLst>
          </p:cNvPr>
          <p:cNvSpPr/>
          <p:nvPr/>
        </p:nvSpPr>
        <p:spPr>
          <a:xfrm>
            <a:off x="5611708" y="4128456"/>
            <a:ext cx="6016000" cy="50044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Full Kubernetes og virtuell infrastruktur = </a:t>
            </a:r>
            <a:r>
              <a:rPr lang="nb-NO" b="1" dirty="0">
                <a:solidFill>
                  <a:srgbClr val="00B0F0"/>
                </a:solidFill>
              </a:rPr>
              <a:t>Fleksibilitet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C74F72-AE3B-2E38-78B6-970932EBAAAE}"/>
              </a:ext>
            </a:extLst>
          </p:cNvPr>
          <p:cNvSpPr/>
          <p:nvPr/>
        </p:nvSpPr>
        <p:spPr>
          <a:xfrm>
            <a:off x="5611708" y="2415812"/>
            <a:ext cx="6016000" cy="50044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</a:rPr>
              <a:t>Kun kjøremiljø – Serverless = </a:t>
            </a:r>
            <a:r>
              <a:rPr lang="nb-NO" b="1" dirty="0">
                <a:solidFill>
                  <a:srgbClr val="00B0F0"/>
                </a:solidFill>
              </a:rPr>
              <a:t>Enkelhet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054" name="Picture 6" descr="AWS Fargate] New Platform Version | クラウド・AWSのIT技術者向けブログ SKYARCH BROADCASTING">
            <a:extLst>
              <a:ext uri="{FF2B5EF4-FFF2-40B4-BE49-F238E27FC236}">
                <a16:creationId xmlns:a16="http://schemas.microsoft.com/office/drawing/2014/main" id="{601207E3-CE67-913C-2ACC-97377496D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380" y="1387422"/>
            <a:ext cx="2092118" cy="1054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35081-849E-5994-BD5A-E92AA995F9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375" y="1434933"/>
            <a:ext cx="2104546" cy="7745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0D7C83-21C9-4D4F-6EBD-C37B543C2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1708" y="1354366"/>
            <a:ext cx="1530103" cy="10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9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67283-92B9-486C-DCD2-F4F5B9BA0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18" y="1385258"/>
            <a:ext cx="10749412" cy="5139110"/>
          </a:xfrm>
        </p:spPr>
        <p:txBody>
          <a:bodyPr>
            <a:normAutofit/>
          </a:bodyPr>
          <a:lstStyle/>
          <a:p>
            <a:r>
              <a:rPr lang="nb-NO" sz="2400" b="1" dirty="0"/>
              <a:t>Integrasjoner vil variere</a:t>
            </a:r>
          </a:p>
          <a:p>
            <a:pPr lvl="1"/>
            <a:r>
              <a:rPr lang="nb-NO" b="1" dirty="0">
                <a:solidFill>
                  <a:srgbClr val="00B0F0"/>
                </a:solidFill>
              </a:rPr>
              <a:t>CSI</a:t>
            </a:r>
            <a:r>
              <a:rPr lang="nb-NO" dirty="0"/>
              <a:t> = Lagring og Secrets</a:t>
            </a:r>
          </a:p>
          <a:p>
            <a:pPr lvl="1"/>
            <a:r>
              <a:rPr lang="nb-NO" b="1" dirty="0">
                <a:solidFill>
                  <a:srgbClr val="00B0F0"/>
                </a:solidFill>
              </a:rPr>
              <a:t>Cloud Controller Manager </a:t>
            </a:r>
            <a:r>
              <a:rPr lang="nb-NO" dirty="0"/>
              <a:t>= API </a:t>
            </a:r>
            <a:br>
              <a:rPr lang="nb-NO" dirty="0"/>
            </a:br>
            <a:r>
              <a:rPr lang="nb-NO" dirty="0"/>
              <a:t>integrasjon mot sky leverandørene</a:t>
            </a:r>
          </a:p>
          <a:p>
            <a:pPr lvl="1"/>
            <a:r>
              <a:rPr lang="nb-NO" b="1" dirty="0">
                <a:solidFill>
                  <a:srgbClr val="00B0F0"/>
                </a:solidFill>
              </a:rPr>
              <a:t>Load Balancer </a:t>
            </a:r>
            <a:r>
              <a:rPr lang="nb-NO" dirty="0"/>
              <a:t>og </a:t>
            </a:r>
            <a:r>
              <a:rPr lang="nb-NO" b="1" dirty="0">
                <a:solidFill>
                  <a:srgbClr val="00B0F0"/>
                </a:solidFill>
              </a:rPr>
              <a:t>Ingress</a:t>
            </a:r>
          </a:p>
          <a:p>
            <a:pPr lvl="1"/>
            <a:r>
              <a:rPr lang="nb-NO" b="1" dirty="0">
                <a:solidFill>
                  <a:srgbClr val="00B0F0"/>
                </a:solidFill>
              </a:rPr>
              <a:t>Windows </a:t>
            </a:r>
            <a:r>
              <a:rPr lang="nb-NO" dirty="0">
                <a:solidFill>
                  <a:schemeClr val="tx1">
                    <a:lumMod val="50000"/>
                  </a:schemeClr>
                </a:solidFill>
              </a:rPr>
              <a:t>og</a:t>
            </a:r>
            <a:r>
              <a:rPr lang="nb-NO" b="1" dirty="0">
                <a:solidFill>
                  <a:srgbClr val="00B0F0"/>
                </a:solidFill>
              </a:rPr>
              <a:t> Linux </a:t>
            </a:r>
            <a:r>
              <a:rPr lang="nb-NO" dirty="0"/>
              <a:t>baserte noder</a:t>
            </a:r>
          </a:p>
          <a:p>
            <a:pPr lvl="1"/>
            <a:r>
              <a:rPr lang="nb-NO" dirty="0"/>
              <a:t>Et stort økosystem med et hav av muligheter</a:t>
            </a:r>
          </a:p>
          <a:p>
            <a:pPr lvl="1"/>
            <a:endParaRPr lang="nb-NO" dirty="0"/>
          </a:p>
          <a:p>
            <a:r>
              <a:rPr lang="nb-NO" dirty="0"/>
              <a:t>Ofte en del sikkerhetsmekanismer tilgjengelig</a:t>
            </a:r>
            <a:br>
              <a:rPr lang="nb-NO" dirty="0"/>
            </a:br>
            <a:r>
              <a:rPr lang="nb-NO" dirty="0"/>
              <a:t>fra leverandørene</a:t>
            </a:r>
          </a:p>
          <a:p>
            <a:endParaRPr lang="nb-NO" dirty="0"/>
          </a:p>
          <a:p>
            <a:r>
              <a:rPr lang="nb-NO" dirty="0"/>
              <a:t>Nettverk er benytter integrasjon via </a:t>
            </a:r>
            <a:r>
              <a:rPr lang="nb-NO" b="1" dirty="0">
                <a:solidFill>
                  <a:srgbClr val="00B0F0"/>
                </a:solidFill>
              </a:rPr>
              <a:t>CNI</a:t>
            </a:r>
          </a:p>
          <a:p>
            <a:pPr lvl="1"/>
            <a:r>
              <a:rPr lang="nb-NO" dirty="0"/>
              <a:t>Eks: Cilium, VMware NSX, Azure CNI</a:t>
            </a:r>
          </a:p>
          <a:p>
            <a:r>
              <a:rPr lang="nb-NO" dirty="0"/>
              <a:t>Tillegg er også støtte tjenester utenfor</a:t>
            </a:r>
          </a:p>
          <a:p>
            <a:pPr lvl="1"/>
            <a:endParaRPr lang="nb-NO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CB518-895A-DB90-6421-0E04AF56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Kubernetes (k8s) Arkitektur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AC0CA-3F0F-292C-BF8E-984352AE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90" y="1117318"/>
            <a:ext cx="6558527" cy="4344368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07F8A3-8022-1044-7F54-B67168003D33}"/>
              </a:ext>
            </a:extLst>
          </p:cNvPr>
          <p:cNvSpPr/>
          <p:nvPr/>
        </p:nvSpPr>
        <p:spPr>
          <a:xfrm>
            <a:off x="6550693" y="5356654"/>
            <a:ext cx="4708837" cy="49803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Kubernetes Platform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0232B0-BDC1-D300-8052-679757D054FA}"/>
              </a:ext>
            </a:extLst>
          </p:cNvPr>
          <p:cNvSpPr/>
          <p:nvPr/>
        </p:nvSpPr>
        <p:spPr>
          <a:xfrm>
            <a:off x="6383310" y="5941190"/>
            <a:ext cx="1186248" cy="34839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Code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64898E-E649-7A21-0216-ABE9CC6AE18A}"/>
              </a:ext>
            </a:extLst>
          </p:cNvPr>
          <p:cNvSpPr/>
          <p:nvPr/>
        </p:nvSpPr>
        <p:spPr>
          <a:xfrm>
            <a:off x="7687335" y="5941190"/>
            <a:ext cx="1186248" cy="34839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Build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394F4C-9567-8F19-4A73-FFB29B8B7EDC}"/>
              </a:ext>
            </a:extLst>
          </p:cNvPr>
          <p:cNvSpPr/>
          <p:nvPr/>
        </p:nvSpPr>
        <p:spPr>
          <a:xfrm>
            <a:off x="10284393" y="5941190"/>
            <a:ext cx="1186248" cy="34839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Run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DF1519A-E599-C6ED-FEB7-661338943E45}"/>
              </a:ext>
            </a:extLst>
          </p:cNvPr>
          <p:cNvSpPr/>
          <p:nvPr/>
        </p:nvSpPr>
        <p:spPr>
          <a:xfrm>
            <a:off x="8988224" y="5941190"/>
            <a:ext cx="1186248" cy="34839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Deploy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17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67283-92B9-486C-DCD2-F4F5B9BA0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18" y="1385258"/>
            <a:ext cx="10749412" cy="5139110"/>
          </a:xfrm>
        </p:spPr>
        <p:txBody>
          <a:bodyPr>
            <a:normAutofit/>
          </a:bodyPr>
          <a:lstStyle/>
          <a:p>
            <a:pPr lvl="1"/>
            <a:endParaRPr lang="nb-NO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CB518-895A-DB90-6421-0E04AF562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Kubernetes (k3s) Edge Arkitektur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A6E1DD-53EA-F2B2-43C6-2E4855B52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508" y="1537658"/>
            <a:ext cx="6630028" cy="3968158"/>
          </a:xfrm>
          <a:prstGeom prst="rect">
            <a:avLst/>
          </a:prstGeom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83E87835-84D4-ED0C-ED9A-6677DA15E56B}"/>
              </a:ext>
            </a:extLst>
          </p:cNvPr>
          <p:cNvSpPr txBox="1">
            <a:spLocks/>
          </p:cNvSpPr>
          <p:nvPr/>
        </p:nvSpPr>
        <p:spPr>
          <a:xfrm>
            <a:off x="662518" y="1537658"/>
            <a:ext cx="10749412" cy="5139110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 dirty="0"/>
              <a:t>Benyttes for Edge løsninger</a:t>
            </a:r>
          </a:p>
          <a:p>
            <a:pPr lvl="1"/>
            <a:r>
              <a:rPr lang="nb-NO" sz="2000" dirty="0">
                <a:solidFill>
                  <a:schemeClr val="tx1">
                    <a:lumMod val="50000"/>
                  </a:schemeClr>
                </a:solidFill>
              </a:rPr>
              <a:t>Utviklet av Rancher</a:t>
            </a:r>
          </a:p>
          <a:p>
            <a:pPr lvl="1"/>
            <a:r>
              <a:rPr lang="nb-NO" sz="2000" b="1" dirty="0">
                <a:solidFill>
                  <a:srgbClr val="00B0F0"/>
                </a:solidFill>
              </a:rPr>
              <a:t>Enkeltnode</a:t>
            </a:r>
            <a:r>
              <a:rPr lang="nb-NO" sz="2000" dirty="0"/>
              <a:t> løsninger</a:t>
            </a:r>
          </a:p>
          <a:p>
            <a:pPr lvl="1"/>
            <a:r>
              <a:rPr lang="nb-NO" sz="2000" dirty="0"/>
              <a:t>Mindre fotavtrykk – Kan kjøre med minimalt</a:t>
            </a:r>
            <a:br>
              <a:rPr lang="nb-NO" sz="2000" dirty="0"/>
            </a:br>
            <a:r>
              <a:rPr lang="nb-NO" sz="2000" dirty="0"/>
              <a:t>av kapasitet</a:t>
            </a:r>
          </a:p>
          <a:p>
            <a:pPr lvl="1"/>
            <a:r>
              <a:rPr lang="nb-NO" sz="2000" dirty="0"/>
              <a:t>Kan skaleres ved behov</a:t>
            </a:r>
          </a:p>
          <a:p>
            <a:pPr lvl="1"/>
            <a:r>
              <a:rPr lang="nb-NO" sz="2000" dirty="0"/>
              <a:t>Noe mindre funksjonalitet</a:t>
            </a:r>
          </a:p>
          <a:p>
            <a:pPr lvl="1"/>
            <a:r>
              <a:rPr lang="nb-NO" sz="2000" dirty="0"/>
              <a:t>Predefinert nettverk og lagring</a:t>
            </a:r>
          </a:p>
          <a:p>
            <a:pPr lvl="1"/>
            <a:r>
              <a:rPr lang="nb-NO" sz="2000" dirty="0"/>
              <a:t>Flere IoT/OT løsninger bygger på dette</a:t>
            </a:r>
          </a:p>
          <a:p>
            <a:pPr lvl="1"/>
            <a:r>
              <a:rPr lang="nb-NO" sz="2000" dirty="0"/>
              <a:t>Støtter </a:t>
            </a:r>
            <a:r>
              <a:rPr lang="nb-NO" sz="2000" b="1" dirty="0">
                <a:solidFill>
                  <a:srgbClr val="00B0F0"/>
                </a:solidFill>
              </a:rPr>
              <a:t>x86_64 og ARM</a:t>
            </a:r>
            <a:endParaRPr lang="en-US" sz="1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7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4FF538-A810-C083-C253-329F7E4DE2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4EF0E0-CDD7-434B-6859-721F019C9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ville du ha sikret dette?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A663D-36E4-E367-8EA2-AAA6E54FF5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ow CNCF Enables Crowdsourced Ecosystem Map with Netlify Deploy Previews">
            <a:extLst>
              <a:ext uri="{FF2B5EF4-FFF2-40B4-BE49-F238E27FC236}">
                <a16:creationId xmlns:a16="http://schemas.microsoft.com/office/drawing/2014/main" id="{CC8FCCE3-9568-4F72-13A1-C57AA9614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6" y="1264898"/>
            <a:ext cx="9273748" cy="521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191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2">
            <a:extLst>
              <a:ext uri="{FF2B5EF4-FFF2-40B4-BE49-F238E27FC236}">
                <a16:creationId xmlns:a16="http://schemas.microsoft.com/office/drawing/2014/main" id="{096B49EB-15D3-9215-1C10-03E3B5C7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/>
          <a:lstStyle/>
          <a:p>
            <a:r>
              <a:rPr lang="nb-NO" dirty="0"/>
              <a:t>Hva slags sikkerhetstrusler ser vi?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E957DD-ED1E-467D-72D8-59B1DC1700D7}"/>
              </a:ext>
            </a:extLst>
          </p:cNvPr>
          <p:cNvSpPr/>
          <p:nvPr/>
        </p:nvSpPr>
        <p:spPr>
          <a:xfrm>
            <a:off x="4027999" y="1634477"/>
            <a:ext cx="3330146" cy="57150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Container applikasjoner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7DA933-95A7-4205-97C1-930D2E41492E}"/>
              </a:ext>
            </a:extLst>
          </p:cNvPr>
          <p:cNvSpPr/>
          <p:nvPr/>
        </p:nvSpPr>
        <p:spPr>
          <a:xfrm>
            <a:off x="551632" y="1385281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Uauthorisert tilgang til Kube API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E09171-9667-1963-3391-D9688B794BB3}"/>
              </a:ext>
            </a:extLst>
          </p:cNvPr>
          <p:cNvSpPr/>
          <p:nvPr/>
        </p:nvSpPr>
        <p:spPr>
          <a:xfrm>
            <a:off x="551632" y="210869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Uauthorisert tilgang til CI/CD og kildekode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41E66A-49E3-A696-0A80-33E9CF61A760}"/>
              </a:ext>
            </a:extLst>
          </p:cNvPr>
          <p:cNvSpPr/>
          <p:nvPr/>
        </p:nvSpPr>
        <p:spPr>
          <a:xfrm>
            <a:off x="551632" y="2832659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Sårbarheter i applikasjon eller container image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47D6714-C540-5925-CD04-DDB6B1E2B550}"/>
              </a:ext>
            </a:extLst>
          </p:cNvPr>
          <p:cNvSpPr/>
          <p:nvPr/>
        </p:nvSpPr>
        <p:spPr>
          <a:xfrm>
            <a:off x="551632" y="353917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Mangel av segmentering internt mellom tjenester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AD3248-83DE-BF6C-5218-1F845303C00C}"/>
              </a:ext>
            </a:extLst>
          </p:cNvPr>
          <p:cNvSpPr/>
          <p:nvPr/>
        </p:nvSpPr>
        <p:spPr>
          <a:xfrm>
            <a:off x="551632" y="426307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Misbruk av ressurser i Cloud ved integrasjoner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DA8B3F-A63C-BF22-5F10-9D7EFD29634C}"/>
              </a:ext>
            </a:extLst>
          </p:cNvPr>
          <p:cNvSpPr/>
          <p:nvPr/>
        </p:nvSpPr>
        <p:spPr>
          <a:xfrm>
            <a:off x="551632" y="4985165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Nøkler og passord lagret i klartekst i container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79E4F0E-7484-B5DD-B319-F6431DA7D315}"/>
              </a:ext>
            </a:extLst>
          </p:cNvPr>
          <p:cNvSpPr/>
          <p:nvPr/>
        </p:nvSpPr>
        <p:spPr>
          <a:xfrm>
            <a:off x="7739145" y="13487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Sårbarheter i Kubernetes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F492FD4-9F93-704F-BCC2-2C463EEA9474}"/>
              </a:ext>
            </a:extLst>
          </p:cNvPr>
          <p:cNvSpPr/>
          <p:nvPr/>
        </p:nvSpPr>
        <p:spPr>
          <a:xfrm>
            <a:off x="7739145" y="20726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Container Escape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0D009DC-9303-7C0F-83A3-B4CCFF44F26E}"/>
              </a:ext>
            </a:extLst>
          </p:cNvPr>
          <p:cNvSpPr/>
          <p:nvPr/>
        </p:nvSpPr>
        <p:spPr>
          <a:xfrm>
            <a:off x="7739145" y="27965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Supply-chain svakheter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E1D6CE9-C301-6A9D-5585-D83CF849D068}"/>
              </a:ext>
            </a:extLst>
          </p:cNvPr>
          <p:cNvSpPr/>
          <p:nvPr/>
        </p:nvSpPr>
        <p:spPr>
          <a:xfrm>
            <a:off x="7739145" y="35204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Mangel av trafikkinspeksjon på tjenester inn mot Kubernetes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F61D01-56A9-59C2-AC9C-A35067892CF4}"/>
              </a:ext>
            </a:extLst>
          </p:cNvPr>
          <p:cNvSpPr/>
          <p:nvPr/>
        </p:nvSpPr>
        <p:spPr>
          <a:xfrm>
            <a:off x="7739145" y="42443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Mangel av sikkerhetsbarrierer mot image registry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080DAE-EE82-FAA0-A489-C30B799156C4}"/>
              </a:ext>
            </a:extLst>
          </p:cNvPr>
          <p:cNvSpPr/>
          <p:nvPr/>
        </p:nvSpPr>
        <p:spPr>
          <a:xfrm>
            <a:off x="7739145" y="4968227"/>
            <a:ext cx="3153033" cy="5715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Mangelfull tilgangskontroll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9BEDF0-5A80-6B0F-65E3-EA841A61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87" y="2229366"/>
            <a:ext cx="3514148" cy="219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F6297C-B4A0-DF59-FFF7-EAFB57553FA7}"/>
              </a:ext>
            </a:extLst>
          </p:cNvPr>
          <p:cNvSpPr/>
          <p:nvPr/>
        </p:nvSpPr>
        <p:spPr>
          <a:xfrm>
            <a:off x="4767345" y="2809380"/>
            <a:ext cx="1987683" cy="294226"/>
          </a:xfrm>
          <a:prstGeom prst="roundRect">
            <a:avLst/>
          </a:prstGeom>
          <a:solidFill>
            <a:srgbClr val="00206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Hva skjer inni her?!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70D80-ED5A-ABBF-C0D2-6BF01AD25621}"/>
              </a:ext>
            </a:extLst>
          </p:cNvPr>
          <p:cNvSpPr txBox="1"/>
          <p:nvPr/>
        </p:nvSpPr>
        <p:spPr>
          <a:xfrm>
            <a:off x="3150973" y="5601854"/>
            <a:ext cx="5387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hlinkClick r:id="rId3"/>
              </a:rPr>
              <a:t>Tactics - Threat Matrix for Kubernetes https://microsoft.github.io/Threat-Matrix-for-Kubernetes/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1303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2">
            <a:extLst>
              <a:ext uri="{FF2B5EF4-FFF2-40B4-BE49-F238E27FC236}">
                <a16:creationId xmlns:a16="http://schemas.microsoft.com/office/drawing/2014/main" id="{096B49EB-15D3-9215-1C10-03E3B5C7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/>
          <a:lstStyle/>
          <a:p>
            <a:r>
              <a:rPr lang="nb-NO" dirty="0"/>
              <a:t>Hva slags sikkerhetstrusler ser vi?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F20821-34A0-0A82-6573-1512D5FC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264" y="1536341"/>
            <a:ext cx="6994711" cy="776767"/>
          </a:xfrm>
          <a:prstGeom prst="rect">
            <a:avLst/>
          </a:prstGeom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631032E0-C2F4-A478-DECF-1D253BE7C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4" y="1455659"/>
            <a:ext cx="4673799" cy="46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19061-0570-6CF8-4F83-415C6933A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0" y="2536895"/>
            <a:ext cx="6572970" cy="1212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6CEF67-EC0C-D3B1-9B2C-6B57067D5E25}"/>
              </a:ext>
            </a:extLst>
          </p:cNvPr>
          <p:cNvSpPr txBox="1"/>
          <p:nvPr/>
        </p:nvSpPr>
        <p:spPr>
          <a:xfrm>
            <a:off x="5224545" y="5311517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State-of-kubernetes-security-report-2022 (redhat.com)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B91B93-5129-66D7-7E34-53CFB231D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944918"/>
            <a:ext cx="5637314" cy="13145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6E66D21-F4AB-EB58-5043-02DBD35DC793}"/>
              </a:ext>
            </a:extLst>
          </p:cNvPr>
          <p:cNvSpPr txBox="1"/>
          <p:nvPr/>
        </p:nvSpPr>
        <p:spPr>
          <a:xfrm>
            <a:off x="5224545" y="5656821"/>
            <a:ext cx="612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State of Open Source Security Report 2022 (snyk.io)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50070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017BFA-26C2-954D-B729-3D14A0ECAF4C}" vid="{566550D0-F571-0340-80E8-E39088503CBD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2d2f379-e54e-4947-9c46-21371fd54172">
      <UserInfo>
        <DisplayName/>
        <AccountId xsi:nil="true"/>
        <AccountType/>
      </UserInfo>
    </SharedWithUsers>
    <_activity xmlns="185832c1-a361-4be1-b883-bb7893c6cd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3" ma:contentTypeDescription="Create a new document." ma:contentTypeScope="" ma:versionID="4b5f17be18e34e1289739cdfd10734b9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aa84d6e9205d9eeb71b5bedb3bbdf5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185832c1-a361-4be1-b883-bb7893c6cdc9"/>
    <ds:schemaRef ds:uri="http://purl.org/dc/elements/1.1/"/>
    <ds:schemaRef ds:uri="http://www.w3.org/XML/1998/namespace"/>
    <ds:schemaRef ds:uri="b2d2f379-e54e-4947-9c46-21371fd54172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C74190-F751-4AEB-8D6E-F2D01C7E8F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832c1-a361-4be1-b883-bb7893c6cdc9"/>
    <ds:schemaRef ds:uri="b2d2f379-e54e-4947-9c46-21371fd541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Sopra Steria Skandinavia</Template>
  <TotalTime>14271</TotalTime>
  <Words>2253</Words>
  <Application>Microsoft Office PowerPoint</Application>
  <PresentationFormat>Widescreen</PresentationFormat>
  <Paragraphs>493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SFMono-Regular</vt:lpstr>
      <vt:lpstr>source-code-pro</vt:lpstr>
      <vt:lpstr>Tahoma</vt:lpstr>
      <vt:lpstr>Wingdings</vt:lpstr>
      <vt:lpstr>Sopra Steria Skandinavia</vt:lpstr>
      <vt:lpstr>Kubernetes + Sikkerhet = Sant?</vt:lpstr>
      <vt:lpstr>Det var en gang...</vt:lpstr>
      <vt:lpstr>Fast Forward – Enter Microservices</vt:lpstr>
      <vt:lpstr>Kubernetes Arkitektur</vt:lpstr>
      <vt:lpstr>Kubernetes (k8s) Arkitektur</vt:lpstr>
      <vt:lpstr>Kubernetes (k3s) Edge Arkitektur</vt:lpstr>
      <vt:lpstr>Hvordan ville du ha sikret dette?</vt:lpstr>
      <vt:lpstr>Hva slags sikkerhetstrusler ser vi?</vt:lpstr>
      <vt:lpstr>Hva slags sikkerhetstrusler ser vi?</vt:lpstr>
      <vt:lpstr>Ikke alle angrep som er like farlige…</vt:lpstr>
      <vt:lpstr>PowerPoint Presentation</vt:lpstr>
      <vt:lpstr>Hva slags tiltak for å øke sikkerheten</vt:lpstr>
      <vt:lpstr>Git og kode (Litt avhengig av leverandør)</vt:lpstr>
      <vt:lpstr>IAM mekanismer og RBAC</vt:lpstr>
      <vt:lpstr>Private Cluster</vt:lpstr>
      <vt:lpstr>Er det i henhold til beste praksis?</vt:lpstr>
      <vt:lpstr>Oppgradering og patching</vt:lpstr>
      <vt:lpstr>Backup og data beskyttelse</vt:lpstr>
      <vt:lpstr>Pod Security Admission (PSA)</vt:lpstr>
      <vt:lpstr>Kryptering av kjøremiljøet og sandbox</vt:lpstr>
      <vt:lpstr>Hva skjer inni containern?!</vt:lpstr>
      <vt:lpstr>Container Registry </vt:lpstr>
      <vt:lpstr>Secret håndtering</vt:lpstr>
      <vt:lpstr>Workload Identity</vt:lpstr>
      <vt:lpstr>Kubernetes Nettverk - Akronym ordliste</vt:lpstr>
      <vt:lpstr>Network Policies</vt:lpstr>
      <vt:lpstr>Service Mesh</vt:lpstr>
      <vt:lpstr>Service Mesh - Arkitektur</vt:lpstr>
      <vt:lpstr>Noen Service Mesh Alternativer</vt:lpstr>
      <vt:lpstr>Sikkerhetsmonitorering</vt:lpstr>
      <vt:lpstr>Noen kommersielle løsninger</vt:lpstr>
      <vt:lpstr>Så hvor bør jeg egentlig starte? </vt:lpstr>
      <vt:lpstr>        Takk for meg!  Epost: Marius.sandbu@soprasteria.com Presentasjon:  https://github.com/msandbu/ppthackcon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Selskapspresentasjon NO</dc:title>
  <dc:creator>STRAND Megan</dc:creator>
  <cp:lastModifiedBy>SANDBU Marius</cp:lastModifiedBy>
  <cp:revision>7</cp:revision>
  <cp:lastPrinted>2019-09-24T07:58:07Z</cp:lastPrinted>
  <dcterms:created xsi:type="dcterms:W3CDTF">2020-01-09T08:45:53Z</dcterms:created>
  <dcterms:modified xsi:type="dcterms:W3CDTF">2023-02-08T07:33:36Z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MediaServiceImageTags">
    <vt:lpwstr/>
  </property>
  <property fmtid="{D5CDD505-2E9C-101B-9397-08002B2CF9AE}" pid="8" name="MSIP_Label_f314f5b1-ef04-46e0-8957-be9652623f41_Enabled">
    <vt:lpwstr>true</vt:lpwstr>
  </property>
  <property fmtid="{D5CDD505-2E9C-101B-9397-08002B2CF9AE}" pid="9" name="MSIP_Label_f314f5b1-ef04-46e0-8957-be9652623f41_SetDate">
    <vt:lpwstr>2022-05-06T10:41:18Z</vt:lpwstr>
  </property>
  <property fmtid="{D5CDD505-2E9C-101B-9397-08002B2CF9AE}" pid="10" name="MSIP_Label_f314f5b1-ef04-46e0-8957-be9652623f41_Method">
    <vt:lpwstr>Standard</vt:lpwstr>
  </property>
  <property fmtid="{D5CDD505-2E9C-101B-9397-08002B2CF9AE}" pid="11" name="MSIP_Label_f314f5b1-ef04-46e0-8957-be9652623f41_Name">
    <vt:lpwstr>C2 - UK</vt:lpwstr>
  </property>
  <property fmtid="{D5CDD505-2E9C-101B-9397-08002B2CF9AE}" pid="12" name="MSIP_Label_f314f5b1-ef04-46e0-8957-be9652623f41_SiteId">
    <vt:lpwstr>8b87af7d-8647-4dc7-8df4-5f69a2011bb5</vt:lpwstr>
  </property>
  <property fmtid="{D5CDD505-2E9C-101B-9397-08002B2CF9AE}" pid="13" name="MSIP_Label_f314f5b1-ef04-46e0-8957-be9652623f41_ActionId">
    <vt:lpwstr>0a2b498b-081f-455e-b3df-0711bd854392</vt:lpwstr>
  </property>
  <property fmtid="{D5CDD505-2E9C-101B-9397-08002B2CF9AE}" pid="14" name="MSIP_Label_f314f5b1-ef04-46e0-8957-be9652623f41_ContentBits">
    <vt:lpwstr>3</vt:lpwstr>
  </property>
  <property fmtid="{D5CDD505-2E9C-101B-9397-08002B2CF9AE}" pid="15" name="ClassificationContentMarkingFooterLocations">
    <vt:lpwstr>Sopra Steria Skandinavia:5</vt:lpwstr>
  </property>
  <property fmtid="{D5CDD505-2E9C-101B-9397-08002B2CF9AE}" pid="16" name="ClassificationContentMarkingFooterText">
    <vt:lpwstr>C2 - Restricted</vt:lpwstr>
  </property>
  <property fmtid="{D5CDD505-2E9C-101B-9397-08002B2CF9AE}" pid="17" name="Order">
    <vt:lpwstr>2556300.00000000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  <property fmtid="{D5CDD505-2E9C-101B-9397-08002B2CF9AE}" pid="23" name="xd_Signature">
    <vt:lpwstr/>
  </property>
</Properties>
</file>